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295" r:id="rId74"/>
    <p:sldId id="297" r:id="rId75"/>
    <p:sldId id="298" r:id="rId76"/>
    <p:sldId id="300" r:id="rId77"/>
    <p:sldId id="301" r:id="rId78"/>
    <p:sldId id="303" r:id="rId79"/>
    <p:sldId id="304" r:id="rId80"/>
    <p:sldId id="305" r:id="rId81"/>
    <p:sldId id="307" r:id="rId82"/>
    <p:sldId id="308" r:id="rId83"/>
    <p:sldId id="309" r:id="rId84"/>
    <p:sldId id="310" r:id="rId85"/>
    <p:sldId id="313" r:id="rId86"/>
    <p:sldId id="327" r:id="rId87"/>
    <p:sldId id="314" r:id="rId88"/>
    <p:sldId id="337" r:id="rId89"/>
    <p:sldId id="338" r:id="rId90"/>
    <p:sldId id="339" r:id="rId91"/>
    <p:sldId id="319"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02"/>
    <p:restoredTop sz="96281"/>
  </p:normalViewPr>
  <p:slideViewPr>
    <p:cSldViewPr>
      <p:cViewPr varScale="1">
        <p:scale>
          <a:sx n="124" d="100"/>
          <a:sy n="124" d="100"/>
        </p:scale>
        <p:origin x="144" y="2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14/02/22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14/02/22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80</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81</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82</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33A7335-9E0F-2145-A1F1-1B40BC30437A}" type="slidenum">
              <a:rPr lang="en-US" sz="1200">
                <a:latin typeface="Times New Roman" charset="0"/>
              </a:rPr>
              <a:pPr/>
              <a:t>83</a:t>
            </a:fld>
            <a:endParaRPr lang="en-US" sz="1200">
              <a:latin typeface="Times New Roman"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84</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85</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86</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87</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91</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classes and their interrelationships</a:t>
            </a:r>
          </a:p>
          <a:p>
            <a:r>
              <a:rPr lang="en-GB" dirty="0"/>
              <a:t>Used for describing the 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lnSpcReduction="10000"/>
          </a:bodyPr>
          <a:lstStyle/>
          <a:p>
            <a:r>
              <a:rPr lang="en-US" dirty="0"/>
              <a:t>A class can be a sub-type of another class</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idx="1"/>
          </p:nvPr>
        </p:nvSpPr>
        <p:spPr/>
        <p:txBody>
          <a:bodyPr>
            <a:noAutofit/>
          </a:bodyPr>
          <a:lstStyle/>
          <a:p>
            <a:pPr marL="0" indent="0">
              <a:buNone/>
            </a:pPr>
            <a:r>
              <a:rPr lang="en-US" sz="1200" dirty="0">
                <a:latin typeface="Consolas"/>
                <a:cs typeface="Consolas"/>
              </a:rPr>
              <a:t>public class Car {</a:t>
            </a:r>
          </a:p>
          <a:p>
            <a:pPr marL="0" indent="0">
              <a:buNone/>
            </a:pPr>
            <a:r>
              <a:rPr lang="en-US" sz="1200" dirty="0">
                <a:latin typeface="Consolas"/>
                <a:cs typeface="Consolas"/>
              </a:rPr>
              <a:t>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String brand;</a:t>
            </a:r>
          </a:p>
          <a:p>
            <a:pPr marL="0" indent="0">
              <a:buNone/>
            </a:pPr>
            <a:r>
              <a:rPr lang="en-US" sz="1200" dirty="0">
                <a:latin typeface="Consolas"/>
                <a:cs typeface="Consolas"/>
              </a:rPr>
              <a:t>    String color;</a:t>
            </a:r>
          </a:p>
          <a:p>
            <a:pPr marL="0" indent="0">
              <a:buNone/>
            </a:pPr>
            <a:endParaRPr lang="en-US" sz="1200" dirty="0">
              <a:latin typeface="Consolas"/>
              <a:cs typeface="Consolas"/>
            </a:endParaRPr>
          </a:p>
          <a:p>
            <a:pPr marL="0" indent="0">
              <a:buNone/>
            </a:pPr>
            <a:r>
              <a:rPr lang="en-US" sz="1200" dirty="0">
                <a:latin typeface="Consolas"/>
                <a:cs typeface="Consolas"/>
              </a:rPr>
              <a:t>	public Car(String brand, String color) {</a:t>
            </a:r>
          </a:p>
          <a:p>
            <a:pPr marL="0" indent="0">
              <a:buNone/>
            </a:pPr>
            <a:r>
              <a:rPr lang="en-US" sz="1200" dirty="0">
                <a:latin typeface="Consolas"/>
                <a:cs typeface="Consolas"/>
              </a:rPr>
              <a:t>        </a:t>
            </a:r>
            <a:r>
              <a:rPr lang="en-US" sz="1200" dirty="0" err="1">
                <a:latin typeface="Consolas"/>
                <a:cs typeface="Consolas"/>
              </a:rPr>
              <a:t>this.isOn</a:t>
            </a:r>
            <a:r>
              <a:rPr lang="en-US" sz="1200" dirty="0">
                <a:latin typeface="Consolas"/>
                <a:cs typeface="Consolas"/>
              </a:rPr>
              <a:t> = false;</a:t>
            </a:r>
          </a:p>
          <a:p>
            <a:pPr marL="0" indent="0">
              <a:buNone/>
            </a:pPr>
            <a:r>
              <a:rPr lang="en-US" sz="1200" dirty="0">
                <a:latin typeface="Consolas"/>
                <a:cs typeface="Consolas"/>
              </a:rPr>
              <a:t>        </a:t>
            </a:r>
            <a:r>
              <a:rPr lang="en-US" sz="1200" dirty="0" err="1">
                <a:latin typeface="Consolas"/>
                <a:cs typeface="Consolas"/>
              </a:rPr>
              <a:t>this.brand</a:t>
            </a:r>
            <a:r>
              <a:rPr lang="en-US" sz="1200" dirty="0">
                <a:latin typeface="Consolas"/>
                <a:cs typeface="Consolas"/>
              </a:rPr>
              <a:t> = brand;</a:t>
            </a:r>
          </a:p>
          <a:p>
            <a:pPr marL="0" indent="0">
              <a:buNone/>
            </a:pPr>
            <a:r>
              <a:rPr lang="en-US" sz="1200" dirty="0">
                <a:latin typeface="Consolas"/>
                <a:cs typeface="Consolas"/>
              </a:rPr>
              <a:t>        </a:t>
            </a:r>
            <a:r>
              <a:rPr lang="en-US" sz="1200" dirty="0" err="1">
                <a:latin typeface="Consolas"/>
                <a:cs typeface="Consolas"/>
              </a:rPr>
              <a:t>this.color</a:t>
            </a:r>
            <a:r>
              <a:rPr lang="en-US" sz="1200" dirty="0">
                <a:latin typeface="Consolas"/>
                <a:cs typeface="Consolas"/>
              </a:rPr>
              <a:t> = color;</a:t>
            </a:r>
          </a:p>
          <a:p>
            <a:pPr marL="0" indent="0">
              <a:buNone/>
            </a:pPr>
            <a:r>
              <a:rPr lang="en-US" sz="1200" dirty="0">
                <a:latin typeface="Consolas"/>
                <a:cs typeface="Consolas"/>
              </a:rPr>
              <a:t>    }</a:t>
            </a:r>
          </a:p>
          <a:p>
            <a:pPr marL="0" indent="0">
              <a:buNone/>
            </a:pPr>
            <a:endParaRPr lang="en-US" sz="1200" dirty="0">
              <a:latin typeface="Consolas"/>
              <a:cs typeface="Consolas"/>
            </a:endParaRPr>
          </a:p>
          <a:p>
            <a:pPr marL="0" indent="0">
              <a:buNone/>
            </a:pPr>
            <a:r>
              <a:rPr lang="en-US" sz="1200" dirty="0">
                <a:latin typeface="Consolas"/>
                <a:cs typeface="Consolas"/>
              </a:rPr>
              <a:t>	public static void main(String[] </a:t>
            </a:r>
            <a:r>
              <a:rPr lang="en-US" sz="1200" dirty="0" err="1">
                <a:latin typeface="Consolas"/>
                <a:cs typeface="Consolas"/>
              </a:rPr>
              <a:t>args</a:t>
            </a:r>
            <a:r>
              <a:rPr lang="en-US" sz="1200" dirty="0">
                <a:latin typeface="Consolas"/>
                <a:cs typeface="Consolas"/>
              </a:rPr>
              <a:t>) {</a:t>
            </a:r>
          </a:p>
          <a:p>
            <a:pPr marL="0" indent="0">
              <a:buNone/>
            </a:pPr>
            <a:r>
              <a:rPr lang="en-US" sz="1200" dirty="0">
                <a:latin typeface="Consolas"/>
                <a:cs typeface="Consolas"/>
              </a:rPr>
              <a:t>        Car c1 = new Car("BWM", "M6");</a:t>
            </a:r>
          </a:p>
          <a:p>
            <a:pPr marL="0" indent="0">
              <a:buNone/>
            </a:pPr>
            <a:r>
              <a:rPr lang="en-US" sz="1200" dirty="0">
                <a:latin typeface="Consolas"/>
                <a:cs typeface="Consolas"/>
              </a:rPr>
              <a:t>	}</a:t>
            </a:r>
          </a:p>
          <a:p>
            <a:pPr marL="0" indent="0">
              <a:buNone/>
            </a:pPr>
            <a:r>
              <a:rPr lang="en-US" sz="1200" dirty="0">
                <a:latin typeface="Consolas"/>
                <a:cs typeface="Consolas"/>
              </a:rPr>
              <a:t>}</a:t>
            </a:r>
          </a:p>
          <a:p>
            <a:pPr marL="0" indent="0">
              <a:buNone/>
            </a:pPr>
            <a:endParaRPr lang="en-US" sz="1200" dirty="0">
              <a:latin typeface="Consolas"/>
              <a:cs typeface="Consolas"/>
            </a:endParaRPr>
          </a:p>
          <a:p>
            <a:pPr marL="0" indent="0">
              <a:buNone/>
            </a:pPr>
            <a:r>
              <a:rPr lang="en-US" sz="1200" dirty="0">
                <a:latin typeface="Consolas"/>
                <a:cs typeface="Consolas"/>
              </a:rPr>
              <a:t>#Output (Object implementation of </a:t>
            </a:r>
            <a:r>
              <a:rPr lang="en-US" sz="1200" dirty="0" err="1">
                <a:latin typeface="Consolas"/>
                <a:cs typeface="Consolas"/>
              </a:rPr>
              <a:t>toString</a:t>
            </a:r>
            <a:r>
              <a:rPr lang="en-US" sz="1200" dirty="0">
                <a:latin typeface="Consolas"/>
                <a:cs typeface="Consolas"/>
              </a:rPr>
              <a:t>())</a:t>
            </a:r>
          </a:p>
          <a:p>
            <a:pPr marL="0" indent="0">
              <a:buNone/>
            </a:pPr>
            <a:r>
              <a:rPr lang="en-US" sz="1200" dirty="0">
                <a:latin typeface="Consolas"/>
                <a:cs typeface="Consolas"/>
              </a:rPr>
              <a:t>oop.objectoriented.Car@31f1e5</a:t>
            </a:r>
          </a:p>
          <a:p>
            <a:pPr marL="0" indent="0">
              <a:buNone/>
            </a:pPr>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sz="half" idx="2"/>
          </p:nvPr>
        </p:nvSpPr>
        <p:spPr/>
        <p:txBody>
          <a:bodyPr>
            <a:noAutofit/>
          </a:bodyPr>
          <a:lstStyle/>
          <a:p>
            <a:pPr marL="0" indent="0">
              <a:buNone/>
            </a:pPr>
            <a:r>
              <a:rPr lang="en-US" sz="1200" dirty="0">
                <a:latin typeface="Consolas"/>
                <a:cs typeface="Consolas"/>
              </a:rPr>
              <a:t>public class Car {</a:t>
            </a:r>
          </a:p>
          <a:p>
            <a:pPr marL="0" indent="0">
              <a:buNone/>
            </a:pPr>
            <a:r>
              <a:rPr lang="en-US" sz="1200" dirty="0">
                <a:latin typeface="Consolas"/>
                <a:cs typeface="Consolas"/>
              </a:rPr>
              <a:t>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String brand;</a:t>
            </a:r>
          </a:p>
          <a:p>
            <a:pPr marL="0" indent="0">
              <a:buNone/>
            </a:pPr>
            <a:r>
              <a:rPr lang="en-US" sz="1200" dirty="0">
                <a:latin typeface="Consolas"/>
                <a:cs typeface="Consolas"/>
              </a:rPr>
              <a:t>	String color;</a:t>
            </a:r>
          </a:p>
          <a:p>
            <a:pPr marL="0" indent="0">
              <a:buNone/>
            </a:pPr>
            <a:endParaRPr lang="en-US" sz="1200" dirty="0">
              <a:latin typeface="Consolas"/>
              <a:cs typeface="Consolas"/>
            </a:endParaRPr>
          </a:p>
          <a:p>
            <a:pPr marL="0" indent="0">
              <a:buNone/>
            </a:pPr>
            <a:r>
              <a:rPr lang="en-US" sz="1200" dirty="0">
                <a:latin typeface="Consolas"/>
                <a:cs typeface="Consolas"/>
              </a:rPr>
              <a:t>	public Car(String brand, String color) {</a:t>
            </a:r>
          </a:p>
          <a:p>
            <a:pPr marL="0" indent="0">
              <a:buNone/>
            </a:pPr>
            <a:r>
              <a:rPr lang="en-US" sz="1200" dirty="0">
                <a:latin typeface="Consolas"/>
                <a:cs typeface="Consolas"/>
              </a:rPr>
              <a:t>        </a:t>
            </a:r>
            <a:r>
              <a:rPr lang="en-US" sz="1200" dirty="0" err="1">
                <a:latin typeface="Consolas"/>
                <a:cs typeface="Consolas"/>
              </a:rPr>
              <a:t>this.isOn</a:t>
            </a:r>
            <a:r>
              <a:rPr lang="en-US" sz="1200" dirty="0">
                <a:latin typeface="Consolas"/>
                <a:cs typeface="Consolas"/>
              </a:rPr>
              <a:t> = false;</a:t>
            </a:r>
          </a:p>
          <a:p>
            <a:pPr marL="0" indent="0">
              <a:buNone/>
            </a:pPr>
            <a:r>
              <a:rPr lang="en-US" sz="1200" dirty="0">
                <a:latin typeface="Consolas"/>
                <a:cs typeface="Consolas"/>
              </a:rPr>
              <a:t>        </a:t>
            </a:r>
            <a:r>
              <a:rPr lang="en-US" sz="1200" dirty="0" err="1">
                <a:latin typeface="Consolas"/>
                <a:cs typeface="Consolas"/>
              </a:rPr>
              <a:t>this.brand</a:t>
            </a:r>
            <a:r>
              <a:rPr lang="en-US" sz="1200" dirty="0">
                <a:latin typeface="Consolas"/>
                <a:cs typeface="Consolas"/>
              </a:rPr>
              <a:t> = brand;</a:t>
            </a:r>
          </a:p>
          <a:p>
            <a:pPr marL="0" indent="0">
              <a:buNone/>
            </a:pPr>
            <a:r>
              <a:rPr lang="en-US" sz="1200" dirty="0">
                <a:latin typeface="Consolas"/>
                <a:cs typeface="Consolas"/>
              </a:rPr>
              <a:t>        </a:t>
            </a:r>
            <a:r>
              <a:rPr lang="en-US" sz="1200" dirty="0" err="1">
                <a:latin typeface="Consolas"/>
                <a:cs typeface="Consolas"/>
              </a:rPr>
              <a:t>this.color</a:t>
            </a:r>
            <a:r>
              <a:rPr lang="en-US" sz="1200" dirty="0">
                <a:latin typeface="Consolas"/>
                <a:cs typeface="Consolas"/>
              </a:rPr>
              <a:t> = color;</a:t>
            </a:r>
          </a:p>
          <a:p>
            <a:pPr marL="0" indent="0">
              <a:buNone/>
            </a:pPr>
            <a:r>
              <a:rPr lang="en-US" sz="1200" dirty="0">
                <a:latin typeface="Consolas"/>
                <a:cs typeface="Consolas"/>
              </a:rPr>
              <a:t>    }</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@Override</a:t>
            </a:r>
          </a:p>
          <a:p>
            <a:pPr marL="0" indent="0">
              <a:buNone/>
            </a:pPr>
            <a:r>
              <a:rPr lang="en-US" sz="1200" dirty="0">
                <a:solidFill>
                  <a:schemeClr val="accent6">
                    <a:lumMod val="75000"/>
                  </a:schemeClr>
                </a:solidFill>
                <a:latin typeface="Consolas"/>
                <a:cs typeface="Consolas"/>
              </a:rPr>
              <a:t>    	public String </a:t>
            </a:r>
            <a:r>
              <a:rPr lang="en-US" sz="1200" dirty="0" err="1">
                <a:solidFill>
                  <a:schemeClr val="accent6">
                    <a:lumMod val="75000"/>
                  </a:schemeClr>
                </a:solidFill>
                <a:latin typeface="Consolas"/>
                <a:cs typeface="Consolas"/>
              </a:rPr>
              <a:t>toString</a:t>
            </a:r>
            <a:r>
              <a:rPr lang="en-US" sz="1200" dirty="0">
                <a:solidFill>
                  <a:schemeClr val="accent6">
                    <a:lumMod val="75000"/>
                  </a:schemeClr>
                </a:solidFill>
                <a:latin typeface="Consolas"/>
                <a:cs typeface="Consolas"/>
              </a:rPr>
              <a:t>() {</a:t>
            </a:r>
          </a:p>
          <a:p>
            <a:pPr marL="0" indent="0">
              <a:buNone/>
            </a:pPr>
            <a:r>
              <a:rPr lang="en-US" sz="1200" dirty="0">
                <a:solidFill>
                  <a:schemeClr val="accent6">
                    <a:lumMod val="75000"/>
                  </a:schemeClr>
                </a:solidFill>
                <a:latin typeface="Consolas"/>
                <a:cs typeface="Consolas"/>
              </a:rPr>
              <a:t>        return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a:t>
            </a:r>
          </a:p>
          <a:p>
            <a:pPr marL="0" indent="0">
              <a:buNone/>
            </a:pPr>
            <a:r>
              <a:rPr lang="en-US" sz="1200" dirty="0">
                <a:solidFill>
                  <a:schemeClr val="accent6">
                    <a:lumMod val="75000"/>
                  </a:schemeClr>
                </a:solidFill>
                <a:latin typeface="Consolas"/>
                <a:cs typeface="Consolas"/>
              </a:rPr>
              <a:t>                ", brand='" + brand + '\'' +</a:t>
            </a:r>
          </a:p>
          <a:p>
            <a:pPr marL="0" indent="0">
              <a:buNone/>
            </a:pPr>
            <a:r>
              <a:rPr lang="en-US" sz="1200" dirty="0">
                <a:solidFill>
                  <a:schemeClr val="accent6">
                    <a:lumMod val="75000"/>
                  </a:schemeClr>
                </a:solidFill>
                <a:latin typeface="Consolas"/>
                <a:cs typeface="Consolas"/>
              </a:rPr>
              <a:t>                ", model='" + color + '\’’ + '}';</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a:t>
            </a:r>
          </a:p>
          <a:p>
            <a:pPr marL="0" indent="0">
              <a:buNone/>
            </a:pPr>
            <a:endParaRPr lang="en-US" sz="1200" dirty="0">
              <a:latin typeface="Consolas"/>
              <a:cs typeface="Consolas"/>
            </a:endParaRPr>
          </a:p>
          <a:p>
            <a:pPr marL="0" indent="0">
              <a:buNone/>
            </a:pPr>
            <a:r>
              <a:rPr lang="en-US" sz="1200" dirty="0">
                <a:latin typeface="Consolas"/>
                <a:cs typeface="Consolas"/>
              </a:rPr>
              <a:t>#Output</a:t>
            </a:r>
          </a:p>
          <a:p>
            <a:pPr marL="0" indent="0">
              <a:buNone/>
            </a:pPr>
            <a:r>
              <a:rPr lang="en-US" sz="1200" dirty="0">
                <a:latin typeface="Consolas"/>
                <a:cs typeface="Consolas"/>
              </a:rPr>
              <a:t>Car{</a:t>
            </a:r>
            <a:r>
              <a:rPr lang="en-US" sz="1200" dirty="0" err="1">
                <a:latin typeface="Consolas"/>
                <a:cs typeface="Consolas"/>
              </a:rPr>
              <a:t>isOn</a:t>
            </a:r>
            <a:r>
              <a:rPr lang="en-US" sz="1200" dirty="0">
                <a:latin typeface="Consolas"/>
                <a:cs typeface="Consolas"/>
              </a:rPr>
              <a:t>=false, brand='BWM', color='M6'}</a:t>
            </a:r>
          </a:p>
          <a:p>
            <a:pPr marL="0" indent="0">
              <a:buNone/>
            </a:pPr>
            <a:endParaRPr lang="en-US" sz="1200" dirty="0">
              <a:latin typeface="Courier"/>
              <a:cs typeface="Courier"/>
            </a:endParaRPr>
          </a:p>
          <a:p>
            <a:pPr marL="0" indent="0">
              <a:buNone/>
            </a:pPr>
            <a:endParaRPr lang="en-IT" sz="1200" dirty="0"/>
          </a:p>
        </p:txBody>
      </p:sp>
      <p:sp>
        <p:nvSpPr>
          <p:cNvPr id="6" name="Content Placeholder 5">
            <a:extLst>
              <a:ext uri="{FF2B5EF4-FFF2-40B4-BE49-F238E27FC236}">
                <a16:creationId xmlns:a16="http://schemas.microsoft.com/office/drawing/2014/main" id="{3FCC30BB-E48E-A545-9ECE-96AA01A0BAEC}"/>
              </a:ext>
            </a:extLst>
          </p:cNvPr>
          <p:cNvSpPr>
            <a:spLocks noGrp="1"/>
          </p:cNvSpPr>
          <p:nvPr>
            <p:ph sz="half" idx="1"/>
          </p:nvPr>
        </p:nvSpPr>
        <p:spPr/>
        <p:txBody>
          <a:bodyPr/>
          <a:lstStyle/>
          <a:p>
            <a:endParaRPr lang="en-IT"/>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idx="1"/>
          </p:nvPr>
        </p:nvSpPr>
        <p:spPr/>
        <p:txBody>
          <a:bodyPr>
            <a:normAutofit fontScale="85000" lnSpcReduction="20000"/>
          </a:bodyPr>
          <a:lstStyle/>
          <a:p>
            <a:pPr marL="0" indent="0">
              <a:buNone/>
            </a:pPr>
            <a:r>
              <a:rPr lang="it-IT" sz="1800" dirty="0">
                <a:latin typeface="Consolas" panose="020B0609020204030204" pitchFamily="49" charset="0"/>
                <a:cs typeface="Consolas" panose="020B0609020204030204" pitchFamily="49" charset="0"/>
              </a:rPr>
              <a:t>public </a:t>
            </a:r>
            <a:r>
              <a:rPr lang="it-IT" sz="1800" dirty="0" err="1">
                <a:latin typeface="Consolas" panose="020B0609020204030204" pitchFamily="49" charset="0"/>
                <a:cs typeface="Consolas" panose="020B0609020204030204" pitchFamily="49" charset="0"/>
              </a:rPr>
              <a:t>class</a:t>
            </a:r>
            <a:r>
              <a:rPr lang="it-IT" sz="1800" dirty="0">
                <a:latin typeface="Consolas" panose="020B0609020204030204" pitchFamily="49" charset="0"/>
                <a:cs typeface="Consolas" panose="020B0609020204030204" pitchFamily="49" charset="0"/>
              </a:rPr>
              <a:t> Car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boolean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brand;</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color;</a:t>
            </a: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    public Car(</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brand,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color)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this.isOn</a:t>
            </a:r>
            <a:r>
              <a:rPr lang="it-IT" sz="1800" dirty="0">
                <a:latin typeface="Consolas" panose="020B0609020204030204" pitchFamily="49" charset="0"/>
                <a:cs typeface="Consolas" panose="020B0609020204030204" pitchFamily="49" charset="0"/>
              </a:rPr>
              <a:t> = false;</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this.brand</a:t>
            </a:r>
            <a:r>
              <a:rPr lang="it-IT" sz="1800" dirty="0">
                <a:latin typeface="Consolas" panose="020B0609020204030204" pitchFamily="49" charset="0"/>
                <a:cs typeface="Consolas" panose="020B0609020204030204" pitchFamily="49" charset="0"/>
              </a:rPr>
              <a:t> = brand;</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this.color</a:t>
            </a:r>
            <a:r>
              <a:rPr lang="it-IT" sz="1800" dirty="0">
                <a:latin typeface="Consolas" panose="020B0609020204030204" pitchFamily="49" charset="0"/>
                <a:cs typeface="Consolas" panose="020B0609020204030204" pitchFamily="49" charset="0"/>
              </a:rPr>
              <a:t> = color;</a:t>
            </a:r>
          </a:p>
          <a:p>
            <a:pPr marL="0" indent="0">
              <a:buNone/>
            </a:pPr>
            <a:r>
              <a:rPr lang="it-IT" sz="1800" dirty="0">
                <a:latin typeface="Consolas" panose="020B0609020204030204" pitchFamily="49" charset="0"/>
                <a:cs typeface="Consolas" panose="020B0609020204030204" pitchFamily="49" charset="0"/>
              </a:rPr>
              <a:t>    }	</a:t>
            </a:r>
          </a:p>
          <a:p>
            <a:pPr marL="0" indent="0">
              <a:buNone/>
            </a:pP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	public </a:t>
            </a:r>
            <a:r>
              <a:rPr lang="it-IT" sz="1800" dirty="0" err="1">
                <a:latin typeface="Consolas" panose="020B0609020204030204" pitchFamily="49" charset="0"/>
                <a:cs typeface="Consolas" panose="020B0609020204030204" pitchFamily="49" charset="0"/>
              </a:rPr>
              <a:t>static</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void</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main</a:t>
            </a:r>
            <a:r>
              <a:rPr lang="it-IT" sz="1800" dirty="0">
                <a:latin typeface="Consolas" panose="020B0609020204030204" pitchFamily="49" charset="0"/>
                <a:cs typeface="Consolas" panose="020B0609020204030204" pitchFamily="49" charset="0"/>
              </a:rPr>
              <a:t>(</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args</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Car c1 = new Car("BMW", "M6");</a:t>
            </a:r>
          </a:p>
          <a:p>
            <a:pPr marL="0" indent="0">
              <a:buNone/>
            </a:pPr>
            <a:r>
              <a:rPr lang="it-IT" sz="1800" dirty="0">
                <a:latin typeface="Consolas" panose="020B0609020204030204" pitchFamily="49" charset="0"/>
                <a:cs typeface="Consolas" panose="020B0609020204030204" pitchFamily="49" charset="0"/>
              </a:rPr>
              <a:t>		Car c2 = new Car("BMW", "M6");</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a:t>
            </a:r>
            <a:r>
              <a:rPr lang="it-IT" sz="1800" i="1" dirty="0" err="1">
                <a:latin typeface="Consolas" panose="020B0609020204030204" pitchFamily="49" charset="0"/>
                <a:cs typeface="Consolas" panose="020B0609020204030204" pitchFamily="49" charset="0"/>
              </a:rPr>
              <a:t>out</a:t>
            </a:r>
            <a:r>
              <a:rPr lang="it-IT" sz="1800" dirty="0" err="1">
                <a:latin typeface="Consolas" panose="020B0609020204030204" pitchFamily="49" charset="0"/>
                <a:cs typeface="Consolas" panose="020B0609020204030204" pitchFamily="49" charset="0"/>
              </a:rPr>
              <a:t>.println</a:t>
            </a:r>
            <a:r>
              <a:rPr lang="it-IT" sz="1800" dirty="0">
                <a:latin typeface="Consolas" panose="020B0609020204030204" pitchFamily="49" charset="0"/>
                <a:cs typeface="Consolas" panose="020B0609020204030204" pitchFamily="49" charset="0"/>
              </a:rPr>
              <a:t>(c1 == c2);      </a:t>
            </a:r>
            <a:r>
              <a:rPr lang="it-IT" sz="1800" dirty="0">
                <a:solidFill>
                  <a:schemeClr val="accent6">
                    <a:lumMod val="75000"/>
                  </a:schemeClr>
                </a:solidFill>
                <a:latin typeface="Consolas" panose="020B0609020204030204" pitchFamily="49" charset="0"/>
                <a:cs typeface="Consolas" panose="020B0609020204030204" pitchFamily="49" charset="0"/>
              </a:rPr>
              <a:t>// false!</a:t>
            </a:r>
            <a:endParaRPr lang="it-IT" sz="1800" dirty="0">
              <a:latin typeface="Consolas" panose="020B0609020204030204" pitchFamily="49" charset="0"/>
              <a:cs typeface="Consolas" panose="020B0609020204030204" pitchFamily="49" charset="0"/>
            </a:endParaRP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a:t>
            </a:r>
            <a:r>
              <a:rPr lang="it-IT" sz="1800" i="1" dirty="0" err="1">
                <a:latin typeface="Consolas" panose="020B0609020204030204" pitchFamily="49" charset="0"/>
                <a:cs typeface="Consolas" panose="020B0609020204030204" pitchFamily="49" charset="0"/>
              </a:rPr>
              <a:t>out</a:t>
            </a:r>
            <a:r>
              <a:rPr lang="it-IT" sz="1800" dirty="0" err="1">
                <a:latin typeface="Consolas" panose="020B0609020204030204" pitchFamily="49" charset="0"/>
                <a:cs typeface="Consolas" panose="020B0609020204030204" pitchFamily="49" charset="0"/>
              </a:rPr>
              <a:t>.println</a:t>
            </a:r>
            <a:r>
              <a:rPr lang="it-IT" sz="1800" dirty="0">
                <a:latin typeface="Consolas" panose="020B0609020204030204" pitchFamily="49" charset="0"/>
                <a:cs typeface="Consolas" panose="020B0609020204030204" pitchFamily="49" charset="0"/>
              </a:rPr>
              <a:t>(c1.equals(c2)); </a:t>
            </a:r>
            <a:r>
              <a:rPr lang="it-IT" sz="18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1700" dirty="0">
                <a:solidFill>
                  <a:schemeClr val="accent6">
                    <a:lumMod val="75000"/>
                  </a:schemeClr>
                </a:solidFill>
              </a:rPr>
              <a:t>We can use == operators for reference comparison (address comparison) and .equals() method for content comparison</a:t>
            </a:r>
            <a:r>
              <a:rPr lang="en-GB" sz="1700" dirty="0"/>
              <a:t>. In simple words, == checks if both objects point to the same memory location whereas .equals() evaluates to the comparison of values in the objects.</a:t>
            </a:r>
          </a:p>
          <a:p>
            <a:r>
              <a:rPr lang="en-GB" sz="1700" dirty="0"/>
              <a:t>If a class does not override the equals method, then by default, it uses the equals(Object o) method of the closest parent class that has overridden this method. </a:t>
            </a:r>
          </a:p>
          <a:p>
            <a:r>
              <a:rPr lang="en-GB" sz="1700" dirty="0">
                <a:solidFill>
                  <a:schemeClr val="accent6">
                    <a:lumMod val="75000"/>
                  </a:schemeClr>
                </a:solidFill>
              </a:rPr>
              <a:t>You must override </a:t>
            </a:r>
            <a:r>
              <a:rPr lang="en-GB" sz="1700" dirty="0" err="1">
                <a:solidFill>
                  <a:schemeClr val="accent6">
                    <a:lumMod val="75000"/>
                  </a:schemeClr>
                </a:solidFill>
              </a:rPr>
              <a:t>hashCode</a:t>
            </a:r>
            <a:r>
              <a:rPr lang="en-GB" sz="1700" dirty="0">
                <a:solidFill>
                  <a:schemeClr val="accent6">
                    <a:lumMod val="75000"/>
                  </a:schemeClr>
                </a:solidFill>
              </a:rPr>
              <a:t>() in every class that overrides equals(). </a:t>
            </a:r>
            <a:r>
              <a:rPr lang="en-GB" sz="1700" dirty="0"/>
              <a:t>Failure to do so will result in a violation of the general contract for </a:t>
            </a:r>
            <a:r>
              <a:rPr lang="en-GB" sz="1700" dirty="0" err="1"/>
              <a:t>Object.hashCode</a:t>
            </a:r>
            <a:r>
              <a:rPr lang="en-GB" sz="1700" dirty="0"/>
              <a:t>(), which will prevent your class from functioning properly in conjunction with all hash-based collections, including HashMap, HashSet, and </a:t>
            </a:r>
            <a:r>
              <a:rPr lang="en-GB" sz="1700" dirty="0" err="1"/>
              <a:t>Hashtable</a:t>
            </a:r>
            <a:r>
              <a:rPr lang="en-GB" sz="1700" dirty="0"/>
              <a:t>. (J. Bloch)</a:t>
            </a:r>
            <a:endParaRPr lang="en-IT" sz="1700" dirty="0"/>
          </a:p>
          <a:p>
            <a:endParaRPr lang="en-IT" sz="17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solidFill>
                  <a:srgbClr val="00B050"/>
                </a:solidFill>
                <a:latin typeface="Consolas" panose="020B0609020204030204" pitchFamily="49" charset="0"/>
              </a:rPr>
              <a:t>f</a:t>
            </a:r>
            <a:r>
              <a:rPr lang="mr-IN" sz="2600" dirty="0">
                <a:solidFill>
                  <a:srgbClr val="00B050"/>
                </a:solidFill>
                <a:latin typeface="Consolas" panose="020B0609020204030204" pitchFamily="49" charset="0"/>
              </a:rPr>
              <a:t> = 4.7; </a:t>
            </a:r>
            <a:r>
              <a:rPr lang="it-IT" sz="2600" dirty="0">
                <a:solidFill>
                  <a:srgbClr val="00B050"/>
                </a:solidFill>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solidFill>
                  <a:srgbClr val="00B050"/>
                </a:solidFill>
                <a:latin typeface="Consolas" panose="020B0609020204030204" pitchFamily="49" charset="0"/>
              </a:rPr>
              <a:t>c</a:t>
            </a:r>
            <a:r>
              <a:rPr lang="mr-IN" sz="2600" dirty="0">
                <a:solidFill>
                  <a:srgbClr val="00B050"/>
                </a:solidFill>
                <a:latin typeface="Consolas" panose="020B0609020204030204" pitchFamily="49" charset="0"/>
              </a:rPr>
              <a:t> = </a:t>
            </a:r>
            <a:r>
              <a:rPr lang="mr-IN" sz="2600" dirty="0" err="1">
                <a:solidFill>
                  <a:srgbClr val="00B050"/>
                </a:solidFill>
                <a:latin typeface="Consolas" panose="020B0609020204030204" pitchFamily="49" charset="0"/>
              </a:rPr>
              <a:t>new</a:t>
            </a:r>
            <a:r>
              <a:rPr lang="mr-IN" sz="2600" dirty="0">
                <a:solidFill>
                  <a:srgbClr val="00B050"/>
                </a:solidFill>
                <a:latin typeface="Consolas" panose="020B0609020204030204" pitchFamily="49" charset="0"/>
              </a:rPr>
              <a:t> </a:t>
            </a:r>
            <a:r>
              <a:rPr lang="mr-IN" sz="2600" dirty="0" err="1">
                <a:solidFill>
                  <a:srgbClr val="00B050"/>
                </a:solidFill>
                <a:latin typeface="Consolas" panose="020B0609020204030204" pitchFamily="49" charset="0"/>
              </a:rPr>
              <a:t>Car</a:t>
            </a:r>
            <a:r>
              <a:rPr lang="it-IT" sz="2600" dirty="0">
                <a:solidFill>
                  <a:srgbClr val="00B050"/>
                </a:solidFill>
                <a:latin typeface="Consolas" panose="020B0609020204030204" pitchFamily="49" charset="0"/>
                <a:cs typeface="Consolas" panose="020B0609020204030204" pitchFamily="49" charset="0"/>
              </a:rPr>
              <a:t>()</a:t>
            </a:r>
            <a:r>
              <a:rPr lang="mr-IN" sz="2600" dirty="0">
                <a:solidFill>
                  <a:srgbClr val="00B050"/>
                </a:solidFill>
                <a:latin typeface="Consolas" panose="020B0609020204030204" pitchFamily="49" charset="0"/>
              </a:rPr>
              <a:t>; </a:t>
            </a:r>
            <a:r>
              <a:rPr lang="it-IT" sz="2600" dirty="0">
                <a:solidFill>
                  <a:srgbClr val="00B050"/>
                </a:solidFill>
                <a:latin typeface="Consolas" panose="020B0609020204030204" pitchFamily="49" charset="0"/>
              </a:rPr>
              <a:t>     //OK!</a:t>
            </a:r>
            <a:endParaRPr lang="it-IT" sz="2600" dirty="0">
              <a:solidFill>
                <a:srgbClr val="00B050"/>
              </a:solidFill>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10000"/>
          </a:bodyPr>
          <a:lstStyle/>
          <a:p>
            <a:pPr marL="0" indent="0">
              <a:buNone/>
            </a:pPr>
            <a:r>
              <a:rPr lang="en-US" sz="1800" dirty="0">
                <a:latin typeface="Consolas"/>
                <a:cs typeface="Consolas"/>
              </a:rPr>
              <a:t>class Car {};</a:t>
            </a:r>
          </a:p>
          <a:p>
            <a:pPr marL="0" indent="0">
              <a:buNone/>
            </a:pPr>
            <a:r>
              <a:rPr lang="en-US" sz="1800" dirty="0">
                <a:latin typeface="Consolas"/>
                <a:cs typeface="Consolas"/>
              </a:rPr>
              <a:t>class </a:t>
            </a:r>
            <a:r>
              <a:rPr lang="en-US" sz="1800" dirty="0" err="1">
                <a:latin typeface="Consolas"/>
                <a:cs typeface="Consolas"/>
              </a:rPr>
              <a:t>SDCar</a:t>
            </a:r>
            <a:r>
              <a:rPr lang="en-US" sz="1800" dirty="0">
                <a:latin typeface="Consolas"/>
                <a:cs typeface="Consolas"/>
              </a:rPr>
              <a:t> extends Car {};</a:t>
            </a:r>
          </a:p>
          <a:p>
            <a:pPr marL="0" indent="0">
              <a:buNone/>
            </a:pPr>
            <a:endParaRPr lang="en-US" sz="1800" dirty="0">
              <a:latin typeface="Consolas"/>
              <a:cs typeface="Consolas"/>
            </a:endParaRPr>
          </a:p>
          <a:p>
            <a:pPr marL="0" indent="0">
              <a:buNone/>
            </a:pPr>
            <a:r>
              <a:rPr lang="en-US" sz="1800" dirty="0">
                <a:latin typeface="Consolas"/>
                <a:cs typeface="Consolas"/>
              </a:rPr>
              <a:t>Car c1 = new Car();      // OK!</a:t>
            </a:r>
          </a:p>
          <a:p>
            <a:pPr marL="0" indent="0">
              <a:buNone/>
            </a:pPr>
            <a:r>
              <a:rPr lang="en-US" sz="1800" dirty="0" err="1">
                <a:latin typeface="Consolas"/>
                <a:cs typeface="Consolas"/>
              </a:rPr>
              <a:t>SDcar</a:t>
            </a:r>
            <a:r>
              <a:rPr lang="en-US" sz="1800" dirty="0">
                <a:latin typeface="Consolas"/>
                <a:cs typeface="Consolas"/>
              </a:rPr>
              <a:t> c2 = new </a:t>
            </a:r>
            <a:r>
              <a:rPr lang="en-US" sz="1800" dirty="0" err="1">
                <a:latin typeface="Consolas"/>
                <a:cs typeface="Consolas"/>
              </a:rPr>
              <a:t>SDCar</a:t>
            </a:r>
            <a:r>
              <a:rPr lang="en-US" sz="1800" dirty="0">
                <a:latin typeface="Consolas"/>
                <a:cs typeface="Consolas"/>
              </a:rPr>
              <a:t> (); // OK!</a:t>
            </a:r>
          </a:p>
          <a:p>
            <a:pPr marL="0" indent="0">
              <a:buNone/>
            </a:pPr>
            <a:endParaRPr lang="en-US" sz="1800" dirty="0">
              <a:latin typeface="Consolas"/>
              <a:cs typeface="Consolas"/>
            </a:endParaRPr>
          </a:p>
          <a:p>
            <a:pPr marL="0" indent="0">
              <a:buNone/>
            </a:pPr>
            <a:r>
              <a:rPr lang="en-US" sz="1800" dirty="0">
                <a:solidFill>
                  <a:schemeClr val="accent6">
                    <a:lumMod val="75000"/>
                  </a:schemeClr>
                </a:solidFill>
                <a:latin typeface="Consolas"/>
                <a:cs typeface="Consolas"/>
              </a:rPr>
              <a:t>But also</a:t>
            </a:r>
            <a:r>
              <a:rPr lang="mr-IN" sz="1800" dirty="0">
                <a:solidFill>
                  <a:schemeClr val="accent6">
                    <a:lumMod val="75000"/>
                  </a:schemeClr>
                </a:solidFill>
                <a:latin typeface="Consolas"/>
                <a:cs typeface="Consolas"/>
              </a:rPr>
              <a:t>…</a:t>
            </a:r>
            <a:endParaRPr lang="it-IT" sz="1800" dirty="0">
              <a:solidFill>
                <a:schemeClr val="accent6">
                  <a:lumMod val="75000"/>
                </a:schemeClr>
              </a:solidFill>
              <a:latin typeface="Consolas"/>
              <a:cs typeface="Consolas"/>
            </a:endParaRPr>
          </a:p>
          <a:p>
            <a:pPr marL="0" indent="0">
              <a:buNone/>
            </a:pPr>
            <a:r>
              <a:rPr lang="it-IT" sz="1800" dirty="0">
                <a:solidFill>
                  <a:schemeClr val="accent6">
                    <a:lumMod val="75000"/>
                  </a:schemeClr>
                </a:solidFill>
                <a:latin typeface="Consolas"/>
                <a:cs typeface="Consolas"/>
              </a:rPr>
              <a:t>Car c3 = new </a:t>
            </a:r>
            <a:r>
              <a:rPr lang="it-IT" sz="1800" dirty="0" err="1">
                <a:solidFill>
                  <a:schemeClr val="accent6">
                    <a:lumMod val="75000"/>
                  </a:schemeClr>
                </a:solidFill>
                <a:latin typeface="Consolas"/>
                <a:cs typeface="Consolas"/>
              </a:rPr>
              <a:t>SDcar</a:t>
            </a:r>
            <a:r>
              <a:rPr lang="it-IT" sz="18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r>
              <a:rPr lang="en-US" sz="1800" dirty="0"/>
              <a:t>Specialization defines a sub-typing relationship (</a:t>
            </a:r>
            <a:r>
              <a:rPr lang="en-US" sz="1800" dirty="0">
                <a:solidFill>
                  <a:srgbClr val="E46C0A"/>
                </a:solidFill>
              </a:rPr>
              <a:t>is a </a:t>
            </a:r>
            <a:r>
              <a:rPr lang="en-US" sz="1800" dirty="0"/>
              <a:t>).  </a:t>
            </a:r>
          </a:p>
          <a:p>
            <a:r>
              <a:rPr lang="en-US" sz="1800" dirty="0">
                <a:solidFill>
                  <a:srgbClr val="E46C0A"/>
                </a:solidFill>
              </a:rPr>
              <a:t>All </a:t>
            </a:r>
            <a:r>
              <a:rPr lang="en-US" sz="1800" dirty="0" err="1">
                <a:solidFill>
                  <a:srgbClr val="E46C0A"/>
                </a:solidFill>
              </a:rPr>
              <a:t>SDCar</a:t>
            </a:r>
            <a:r>
              <a:rPr lang="en-US" sz="1800" dirty="0">
                <a:solidFill>
                  <a:srgbClr val="E46C0A"/>
                </a:solidFill>
              </a:rPr>
              <a:t>(s) are Car(s). Not all Car(s) are </a:t>
            </a:r>
            <a:r>
              <a:rPr lang="en-US" sz="1800" dirty="0" err="1">
                <a:solidFill>
                  <a:srgbClr val="E46C0A"/>
                </a:solidFill>
              </a:rPr>
              <a:t>SDCar</a:t>
            </a:r>
            <a:r>
              <a:rPr lang="en-US" sz="1800" dirty="0">
                <a:solidFill>
                  <a:srgbClr val="E46C0A"/>
                </a:solidFill>
              </a:rPr>
              <a:t>(s).</a:t>
            </a:r>
          </a:p>
          <a:p>
            <a:r>
              <a:rPr lang="en-US" sz="1800" dirty="0">
                <a:solidFill>
                  <a:srgbClr val="E46C0A"/>
                </a:solidFill>
              </a:rPr>
              <a:t>Upcasting and </a:t>
            </a:r>
            <a:r>
              <a:rPr lang="en-US" sz="1800" dirty="0" err="1">
                <a:solidFill>
                  <a:srgbClr val="E46C0A"/>
                </a:solidFill>
              </a:rPr>
              <a:t>downcasting</a:t>
            </a:r>
            <a:r>
              <a:rPr lang="en-US" sz="1800" dirty="0">
                <a:solidFill>
                  <a:srgbClr val="E46C0A"/>
                </a:solidFill>
              </a:rPr>
              <a:t> refer to the possibility of changing the reference type of a given object. </a:t>
            </a:r>
          </a:p>
          <a:p>
            <a:r>
              <a:rPr lang="en-US" sz="1800" dirty="0"/>
              <a:t>Upcasting consists in using references associated with a more generic type (less methods), while down-casting with more specific type (more methods).</a:t>
            </a: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4676533" y="2492896"/>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5180589" y="2492896"/>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4676533" y="3386113"/>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5180589" y="3386113"/>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4664872" y="4279330"/>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5168928" y="4279330"/>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2766721" y="246377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3270777" y="246377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2766721" y="335699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3270777" y="335699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2112476" y="1651985"/>
            <a:ext cx="2028569" cy="646331"/>
          </a:xfrm>
          <a:prstGeom prst="rect">
            <a:avLst/>
          </a:prstGeom>
          <a:noFill/>
        </p:spPr>
        <p:txBody>
          <a:bodyPr wrap="none" rtlCol="0">
            <a:spAutoFit/>
          </a:bodyPr>
          <a:lstStyle/>
          <a:p>
            <a:r>
              <a:rPr lang="it-IT" dirty="0"/>
              <a:t>Reference Car</a:t>
            </a:r>
          </a:p>
          <a:p>
            <a:r>
              <a:rPr lang="it-IT" dirty="0"/>
              <a:t>Car c = new </a:t>
            </a:r>
            <a:r>
              <a:rPr lang="it-IT" dirty="0" err="1"/>
              <a:t>SDCar</a:t>
            </a:r>
            <a:r>
              <a:rPr lang="it-IT" dirty="0"/>
              <a:t>()</a:t>
            </a:r>
          </a:p>
        </p:txBody>
      </p:sp>
      <p:sp>
        <p:nvSpPr>
          <p:cNvPr id="16" name="TextBox 15">
            <a:extLst>
              <a:ext uri="{FF2B5EF4-FFF2-40B4-BE49-F238E27FC236}">
                <a16:creationId xmlns:a16="http://schemas.microsoft.com/office/drawing/2014/main" id="{7FABA1B5-F561-C644-8CB2-CC388AAC9902}"/>
              </a:ext>
            </a:extLst>
          </p:cNvPr>
          <p:cNvSpPr txBox="1"/>
          <p:nvPr/>
        </p:nvSpPr>
        <p:spPr>
          <a:xfrm>
            <a:off x="4210431" y="1652736"/>
            <a:ext cx="2277034"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 = new </a:t>
            </a:r>
            <a:r>
              <a:rPr lang="it-IT" dirty="0" err="1"/>
              <a:t>SDCar</a:t>
            </a:r>
            <a:r>
              <a:rPr lang="it-IT" dirty="0"/>
              <a:t>()</a:t>
            </a:r>
          </a:p>
        </p:txBody>
      </p:sp>
      <p:sp>
        <p:nvSpPr>
          <p:cNvPr id="17" name="Rounded Rectangle 16">
            <a:extLst>
              <a:ext uri="{FF2B5EF4-FFF2-40B4-BE49-F238E27FC236}">
                <a16:creationId xmlns:a16="http://schemas.microsoft.com/office/drawing/2014/main" id="{70D2FC21-CC2F-4246-A437-9100BF8D29B9}"/>
              </a:ext>
            </a:extLst>
          </p:cNvPr>
          <p:cNvSpPr/>
          <p:nvPr/>
        </p:nvSpPr>
        <p:spPr>
          <a:xfrm>
            <a:off x="2514694" y="2298316"/>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4436638"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136096" y="2492896"/>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8640152" y="2492896"/>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136096" y="3386113"/>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8640152" y="3386113"/>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124435" y="4279330"/>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8628491" y="4279330"/>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7896201"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TextBox 32">
            <a:extLst>
              <a:ext uri="{FF2B5EF4-FFF2-40B4-BE49-F238E27FC236}">
                <a16:creationId xmlns:a16="http://schemas.microsoft.com/office/drawing/2014/main" id="{73A74F8D-08C5-1F40-9C9F-B7EAEE93A545}"/>
              </a:ext>
            </a:extLst>
          </p:cNvPr>
          <p:cNvSpPr txBox="1"/>
          <p:nvPr/>
        </p:nvSpPr>
        <p:spPr>
          <a:xfrm>
            <a:off x="7394552" y="1771470"/>
            <a:ext cx="2733896" cy="369332"/>
          </a:xfrm>
          <a:prstGeom prst="rect">
            <a:avLst/>
          </a:prstGeom>
          <a:noFill/>
        </p:spPr>
        <p:txBody>
          <a:bodyPr wrap="square" rtlCol="0">
            <a:spAutoFit/>
          </a:bodyPr>
          <a:lstStyle/>
          <a:p>
            <a:r>
              <a:rPr lang="it-IT" dirty="0" err="1"/>
              <a:t>Actual</a:t>
            </a:r>
            <a:r>
              <a:rPr lang="it-IT" dirty="0"/>
              <a:t> </a:t>
            </a:r>
            <a:r>
              <a:rPr lang="it-IT" dirty="0" err="1"/>
              <a:t>object</a:t>
            </a:r>
            <a:r>
              <a:rPr lang="it-IT" dirty="0"/>
              <a:t> (</a:t>
            </a:r>
            <a:r>
              <a:rPr lang="it-IT" dirty="0" err="1"/>
              <a:t>SDCar</a:t>
            </a:r>
            <a:r>
              <a:rPr lang="it-IT" dirty="0"/>
              <a:t>)</a:t>
            </a:r>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1981201" y="4725144"/>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5180589" y="4675374"/>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1981201" y="3789040"/>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3270777" y="3807066"/>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5180589" y="3789040"/>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459563" y="3465874"/>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414573" y="4401978"/>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a:p>
            <a:r>
              <a:rPr lang="en-US" sz="2400" dirty="0">
                <a:solidFill>
                  <a:schemeClr val="accent6">
                    <a:lumMod val="75000"/>
                  </a:schemeClr>
                </a:solidFill>
                <a:latin typeface="Calibri" panose="020F0502020204030204" pitchFamily="34" charset="0"/>
                <a:cs typeface="Calibri" panose="020F0502020204030204" pitchFamily="34" charset="0"/>
              </a:rPr>
              <a:t>Assignment from a more specific type to a more general type</a:t>
            </a:r>
          </a:p>
          <a:p>
            <a:r>
              <a:rPr lang="en-US" sz="2400" dirty="0">
                <a:solidFill>
                  <a:schemeClr val="accent6">
                    <a:lumMod val="75000"/>
                  </a:schemeClr>
                </a:solidFill>
                <a:latin typeface="Calibri" panose="020F0502020204030204" pitchFamily="34" charset="0"/>
                <a:cs typeface="Calibri" panose="020F0502020204030204" pitchFamily="34" charset="0"/>
              </a:rPr>
              <a:t>Note well: reference type and object type are separate concepts. Object referenced by ‘c’ continues to be of </a:t>
            </a:r>
            <a:r>
              <a:rPr lang="en-US" sz="2400" dirty="0" err="1">
                <a:solidFill>
                  <a:schemeClr val="accent6">
                    <a:lumMod val="75000"/>
                  </a:schemeClr>
                </a:solidFill>
                <a:latin typeface="Calibri" panose="020F0502020204030204" pitchFamily="34" charset="0"/>
                <a:cs typeface="Calibri" panose="020F0502020204030204" pitchFamily="34" charset="0"/>
              </a:rPr>
              <a:t>SDCar</a:t>
            </a:r>
            <a:r>
              <a:rPr lang="en-US" sz="2400" dirty="0">
                <a:solidFill>
                  <a:schemeClr val="accent6">
                    <a:lumMod val="75000"/>
                  </a:schemeClr>
                </a:solidFill>
                <a:latin typeface="Calibri" panose="020F0502020204030204" pitchFamily="34" charset="0"/>
                <a:cs typeface="Calibri" panose="020F0502020204030204" pitchFamily="34" charset="0"/>
              </a:rPr>
              <a:t> type! Only the interface changes!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dirty="0"/>
              <a:t>It is </a:t>
            </a:r>
            <a:r>
              <a:rPr lang="en-US" dirty="0">
                <a:solidFill>
                  <a:srgbClr val="E46C0A"/>
                </a:solidFill>
              </a:rPr>
              <a:t>dependable</a:t>
            </a:r>
          </a:p>
          <a:p>
            <a:pPr lvl="1"/>
            <a:r>
              <a:rPr lang="en-US" dirty="0"/>
              <a:t>It is always true that an </a:t>
            </a:r>
            <a:r>
              <a:rPr lang="en-US" dirty="0" err="1"/>
              <a:t>SDCar</a:t>
            </a:r>
            <a:r>
              <a:rPr lang="en-US" dirty="0"/>
              <a:t> is a Car too</a:t>
            </a:r>
          </a:p>
          <a:p>
            <a:r>
              <a:rPr lang="en-US" dirty="0"/>
              <a:t>It is </a:t>
            </a:r>
            <a:r>
              <a:rPr lang="en-US" dirty="0">
                <a:solidFill>
                  <a:srgbClr val="E46C0A"/>
                </a:solidFill>
              </a:rPr>
              <a:t>automatic </a:t>
            </a:r>
          </a:p>
          <a:p>
            <a:pPr lvl="1"/>
            <a:r>
              <a:rPr lang="en-US" sz="2200" dirty="0">
                <a:latin typeface="Consolas" panose="020B0609020204030204" pitchFamily="49" charset="0"/>
                <a:cs typeface="Consolas" panose="020B0609020204030204" pitchFamily="49" charset="0"/>
              </a:rPr>
              <a:t>Car c = new </a:t>
            </a:r>
            <a:r>
              <a:rPr lang="en-US" sz="2200" dirty="0" err="1">
                <a:latin typeface="Consolas" panose="020B0609020204030204" pitchFamily="49" charset="0"/>
                <a:cs typeface="Consolas" panose="020B0609020204030204" pitchFamily="49" charset="0"/>
              </a:rPr>
              <a:t>SDCar</a:t>
            </a:r>
            <a:r>
              <a:rPr lang="en-US" sz="2200" dirty="0">
                <a:latin typeface="Consolas" panose="020B0609020204030204" pitchFamily="49" charset="0"/>
                <a:cs typeface="Consolas" panose="020B0609020204030204" pitchFamily="49" charset="0"/>
              </a:rPr>
              <a:t>();</a:t>
            </a:r>
          </a:p>
          <a:p>
            <a:pPr lvl="1"/>
            <a:endParaRPr lang="en-US" sz="2200" i="1"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538112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400" dirty="0">
                <a:latin typeface="Consolas"/>
                <a:cs typeface="Consolas"/>
              </a:rPr>
              <a:t>Class Car {</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void </a:t>
            </a:r>
            <a:r>
              <a:rPr lang="en-US" sz="1400" dirty="0" err="1">
                <a:latin typeface="Consolas"/>
                <a:cs typeface="Consolas"/>
              </a:rPr>
              <a:t>turnOn</a:t>
            </a:r>
            <a:r>
              <a:rPr lang="en-US" sz="1400" dirty="0">
                <a:latin typeface="Consolas"/>
                <a:cs typeface="Consolas"/>
              </a:rPr>
              <a:t>() {…}</a:t>
            </a:r>
          </a:p>
          <a:p>
            <a:pPr marL="0" indent="0">
              <a:buNone/>
            </a:pPr>
            <a:r>
              <a:rPr lang="en-US" sz="1400" dirty="0">
                <a:latin typeface="Consolas"/>
                <a:cs typeface="Consolas"/>
              </a:rPr>
              <a:t>	void </a:t>
            </a:r>
            <a:r>
              <a:rPr lang="en-US" sz="1400" dirty="0" err="1">
                <a:latin typeface="Consolas"/>
                <a:cs typeface="Consolas"/>
              </a:rPr>
              <a:t>turnOff</a:t>
            </a:r>
            <a:r>
              <a:rPr lang="en-US" sz="1400" dirty="0">
                <a:latin typeface="Consolas"/>
                <a:cs typeface="Consolas"/>
              </a:rPr>
              <a:t>() {</a:t>
            </a:r>
            <a:r>
              <a:rPr lang="mr-IN" sz="1400" dirty="0">
                <a:latin typeface="Consolas"/>
                <a:cs typeface="Consolas"/>
              </a:rPr>
              <a:t>…</a:t>
            </a:r>
            <a:r>
              <a:rPr lang="en-US" sz="1400" dirty="0">
                <a:latin typeface="Consolas"/>
                <a:cs typeface="Consolas"/>
              </a:rPr>
              <a:t>}</a:t>
            </a:r>
          </a:p>
          <a:p>
            <a:pPr marL="0" indent="0">
              <a:buNone/>
            </a:pPr>
            <a:r>
              <a:rPr lang="en-US" sz="1400" dirty="0">
                <a:latin typeface="Consolas"/>
                <a:cs typeface="Consolas"/>
              </a:rPr>
              <a:t>}</a:t>
            </a:r>
          </a:p>
          <a:p>
            <a:pPr marL="0" indent="0">
              <a:buNone/>
            </a:pPr>
            <a:r>
              <a:rPr lang="en-US" sz="1400" dirty="0"/>
              <a:t>	</a:t>
            </a:r>
          </a:p>
          <a:p>
            <a:pPr marL="0" indent="0">
              <a:buNone/>
            </a:pPr>
            <a:r>
              <a:rPr lang="en-US" sz="1400" dirty="0"/>
              <a:t>	</a:t>
            </a:r>
          </a:p>
          <a:p>
            <a:pPr marL="0" indent="0">
              <a:buNone/>
            </a:pPr>
            <a:endParaRPr lang="en-US" sz="1400" dirty="0"/>
          </a:p>
          <a:p>
            <a:pPr marL="0" indent="0">
              <a:buNone/>
            </a:pPr>
            <a:endParaRPr lang="en-US" sz="1400" dirty="0"/>
          </a:p>
          <a:p>
            <a:pPr marL="0" indent="0">
              <a:buNone/>
            </a:pPr>
            <a:endParaRPr lang="en-US"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a:latin typeface="Courier"/>
                <a:cs typeface="Courier"/>
              </a:rPr>
              <a:t>SDCar</a:t>
            </a:r>
            <a:r>
              <a:rPr lang="en-US" sz="2000" dirty="0">
                <a:latin typeface="Courier"/>
                <a:cs typeface="Courier"/>
              </a:rPr>
              <a:t>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rgbClr val="008000"/>
                </a:solidFill>
                <a:latin typeface="Courier"/>
                <a:cs typeface="Courier"/>
              </a:rPr>
              <a:t>// OK!</a:t>
            </a:r>
          </a:p>
          <a:p>
            <a:pPr marL="0" indent="0">
              <a:buNone/>
            </a:pPr>
            <a:endParaRPr lang="en-US" sz="2000" dirty="0">
              <a:solidFill>
                <a:srgbClr val="FF0000"/>
              </a:solidFill>
              <a:latin typeface="Courier"/>
              <a:cs typeface="Courier"/>
            </a:endParaRPr>
          </a:p>
          <a:p>
            <a:pPr marL="0" indent="0">
              <a:buNone/>
            </a:pPr>
            <a:r>
              <a:rPr lang="en-US" sz="2000" dirty="0">
                <a:latin typeface="Courier"/>
                <a:cs typeface="Courier"/>
              </a:rPr>
              <a:t>Car c2 = c1;  // </a:t>
            </a:r>
            <a:r>
              <a:rPr lang="en-US" sz="2000" dirty="0" err="1">
                <a:latin typeface="Courier"/>
                <a:cs typeface="Courier"/>
              </a:rPr>
              <a:t>Upcast</a:t>
            </a:r>
            <a:endParaRPr lang="en-US" sz="2000" dirty="0">
              <a:latin typeface="Courier"/>
              <a:cs typeface="Courier"/>
            </a:endParaRP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Compile time error! </a:t>
            </a:r>
          </a:p>
          <a:p>
            <a:pPr marL="0" indent="0">
              <a:buNone/>
            </a:pPr>
            <a:r>
              <a:rPr lang="en-US" sz="2000" dirty="0">
                <a:solidFill>
                  <a:schemeClr val="accent6">
                    <a:lumMod val="75000"/>
                  </a:schemeClr>
                </a:solidFill>
                <a:latin typeface="Courier"/>
                <a:cs typeface="Courier"/>
              </a:rPr>
              <a:t>(</a:t>
            </a:r>
            <a:r>
              <a:rPr lang="en-US" sz="2000" i="1" dirty="0">
                <a:solidFill>
                  <a:schemeClr val="accent6">
                    <a:lumMod val="75000"/>
                  </a:schemeClr>
                </a:solidFill>
                <a:latin typeface="Courier"/>
                <a:cs typeface="Courier"/>
              </a:rPr>
              <a:t>Car interface </a:t>
            </a:r>
            <a:r>
              <a:rPr lang="en-US" sz="2000" dirty="0">
                <a:solidFill>
                  <a:schemeClr val="accent6">
                    <a:lumMod val="75000"/>
                  </a:schemeClr>
                </a:solidFill>
                <a:latin typeface="Courier"/>
                <a:cs typeface="Courier"/>
              </a:rPr>
              <a:t>does not provide </a:t>
            </a:r>
            <a:r>
              <a:rPr lang="en-US" sz="2000" dirty="0" err="1">
                <a:solidFill>
                  <a:schemeClr val="accent6">
                    <a:lumMod val="75000"/>
                  </a:schemeClr>
                </a:solidFill>
                <a:latin typeface="Courier"/>
                <a:cs typeface="Courier"/>
              </a:rPr>
              <a:t>turnSDOn</a:t>
            </a:r>
            <a:r>
              <a:rPr lang="en-US" sz="2000" dirty="0">
                <a:solidFill>
                  <a:schemeClr val="accent6">
                    <a:lumMod val="75000"/>
                  </a:schemeClr>
                </a:solidFill>
                <a:latin typeface="Courier"/>
                <a:cs typeface="Courier"/>
              </a:rPr>
              <a:t>() call)</a:t>
            </a:r>
          </a:p>
        </p:txBody>
      </p:sp>
    </p:spTree>
    <p:extLst>
      <p:ext uri="{BB962C8B-B14F-4D97-AF65-F5344CB8AC3E}">
        <p14:creationId xmlns:p14="http://schemas.microsoft.com/office/powerpoint/2010/main" val="913386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a:t>Assignment from a more general type (super-type) to a more specific type (sub-type)</a:t>
            </a:r>
          </a:p>
          <a:p>
            <a:pPr lvl="1"/>
            <a:r>
              <a:rPr lang="en-US" dirty="0"/>
              <a:t>Reference type and object type do not change</a:t>
            </a:r>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828182"/>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Courier"/>
                <a:cs typeface="Courier"/>
              </a:rPr>
              <a:t>Car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Accidentally OK! The object referenced by c1 was actually of class </a:t>
            </a:r>
            <a:r>
              <a:rPr lang="en-US" sz="2000" dirty="0" err="1">
                <a:solidFill>
                  <a:schemeClr val="accent6">
                    <a:lumMod val="75000"/>
                  </a:schemeClr>
                </a:solidFill>
                <a:latin typeface="Courier"/>
                <a:cs typeface="Courier"/>
              </a:rPr>
              <a:t>SDCar</a:t>
            </a:r>
            <a:endParaRPr lang="en-US" sz="2000" dirty="0">
              <a:solidFill>
                <a:schemeClr val="accent6">
                  <a:lumMod val="75000"/>
                </a:schemeClr>
              </a:solidFill>
              <a:latin typeface="Courier"/>
              <a:cs typeface="Courier"/>
            </a:endParaRPr>
          </a:p>
        </p:txBody>
      </p:sp>
    </p:spTree>
    <p:extLst>
      <p:ext uri="{BB962C8B-B14F-4D97-AF65-F5344CB8AC3E}">
        <p14:creationId xmlns:p14="http://schemas.microsoft.com/office/powerpoint/2010/main" val="236360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solidFill>
                <a:schemeClr val="accent6">
                  <a:lumMod val="75000"/>
                </a:schemeClr>
              </a:solidFill>
              <a:latin typeface="Courier"/>
              <a:cs typeface="Courier"/>
            </a:endParaRPr>
          </a:p>
          <a:p>
            <a:pPr marL="0" indent="0">
              <a:buNone/>
            </a:pPr>
            <a:r>
              <a:rPr lang="en-US" sz="2000" dirty="0">
                <a:latin typeface="Courier"/>
                <a:cs typeface="Courier"/>
              </a:rPr>
              <a:t>Car c1 = new Car();</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solidFill>
                <a:srgbClr val="FF0000"/>
              </a:solidFill>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rgbClr val="FF0000"/>
                </a:solidFill>
                <a:latin typeface="Courier"/>
                <a:cs typeface="Courier"/>
              </a:rPr>
              <a:t>// Run time error!</a:t>
            </a:r>
          </a:p>
          <a:p>
            <a:pPr marL="0" indent="0">
              <a:buNone/>
            </a:pPr>
            <a:endParaRPr lang="en-US" sz="2000" dirty="0">
              <a:solidFill>
                <a:srgbClr val="008000"/>
              </a:solidFill>
              <a:latin typeface="Courier"/>
              <a:cs typeface="Courier"/>
            </a:endParaRPr>
          </a:p>
        </p:txBody>
      </p:sp>
    </p:spTree>
    <p:extLst>
      <p:ext uri="{BB962C8B-B14F-4D97-AF65-F5344CB8AC3E}">
        <p14:creationId xmlns:p14="http://schemas.microsoft.com/office/powerpoint/2010/main" val="3702104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is evil</a:t>
            </a:r>
          </a:p>
        </p:txBody>
      </p:sp>
      <p:sp>
        <p:nvSpPr>
          <p:cNvPr id="3" name="Content Placeholder 2"/>
          <p:cNvSpPr>
            <a:spLocks noGrp="1"/>
          </p:cNvSpPr>
          <p:nvPr>
            <p:ph idx="1"/>
          </p:nvPr>
        </p:nvSpPr>
        <p:spPr/>
        <p:txBody>
          <a:bodyPr>
            <a:normAutofit fontScale="925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a:t>
            </a:r>
            <a:r>
              <a:rPr lang="en-US" dirty="0" err="1"/>
              <a:t>upcast</a:t>
            </a:r>
            <a:r>
              <a:rPr lang="en-US" dirty="0"/>
              <a:t> any instance to Object type (see Collection)</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 and Interfaces</a:t>
            </a:r>
          </a:p>
        </p:txBody>
      </p:sp>
    </p:spTree>
    <p:extLst>
      <p:ext uri="{BB962C8B-B14F-4D97-AF65-F5344CB8AC3E}">
        <p14:creationId xmlns:p14="http://schemas.microsoft.com/office/powerpoint/2010/main" val="2323773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82</a:t>
            </a:fld>
            <a:endParaRPr lang="en-US" sz="1400" dirty="0">
              <a:latin typeface="Arial" charset="0"/>
            </a:endParaRPr>
          </a:p>
        </p:txBody>
      </p:sp>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type="body" idx="1"/>
          </p:nvPr>
        </p:nvSpPr>
        <p:spPr/>
        <p:txBody>
          <a:bodyPr>
            <a:normAutofit/>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Tree>
    <p:extLst>
      <p:ext uri="{BB962C8B-B14F-4D97-AF65-F5344CB8AC3E}">
        <p14:creationId xmlns:p14="http://schemas.microsoft.com/office/powerpoint/2010/main" val="1109426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3555" name="Rectangle 3"/>
          <p:cNvSpPr>
            <a:spLocks noGrp="1" noChangeArrowheads="1"/>
          </p:cNvSpPr>
          <p:nvPr>
            <p:ph idx="1"/>
          </p:nvPr>
        </p:nvSpPr>
        <p:spPr/>
        <p:txBody>
          <a:bodyPr/>
          <a:lstStyle/>
          <a:p>
            <a:pPr eaLnBrk="1" hangingPunct="1"/>
            <a:r>
              <a:rPr lang="en-US" dirty="0">
                <a:solidFill>
                  <a:srgbClr val="E46C0A"/>
                </a:solidFill>
                <a:latin typeface="Calibri"/>
                <a:cs typeface="Calibri"/>
              </a:rPr>
              <a:t>You can extend (subclass) an abstract class</a:t>
            </a:r>
          </a:p>
          <a:p>
            <a:pPr lvl="1" eaLnBrk="1" hangingPunct="1"/>
            <a:r>
              <a:rPr lang="en-US" dirty="0">
                <a:latin typeface="Calibri"/>
                <a:cs typeface="Calibri"/>
              </a:rPr>
              <a:t>If the subclass defines all the inherited abstract methods, it is </a:t>
            </a:r>
            <a:r>
              <a:rPr lang="en-US" altLang="ja-JP" dirty="0">
                <a:latin typeface="Calibri"/>
                <a:cs typeface="Calibri"/>
              </a:rPr>
              <a:t>concrete and can be instantiated</a:t>
            </a:r>
          </a:p>
          <a:p>
            <a:pPr lvl="1" eaLnBrk="1" hangingPunct="1"/>
            <a:r>
              <a:rPr lang="en-US" dirty="0">
                <a:latin typeface="Calibri"/>
                <a:cs typeface="Calibri"/>
              </a:rPr>
              <a:t>If the subclass does </a:t>
            </a:r>
            <a:r>
              <a:rPr lang="en-US" i="1" dirty="0">
                <a:latin typeface="Calibri"/>
                <a:cs typeface="Calibri"/>
              </a:rPr>
              <a:t>not</a:t>
            </a:r>
            <a:r>
              <a:rPr lang="en-US" dirty="0">
                <a:latin typeface="Calibri"/>
                <a:cs typeface="Calibri"/>
              </a:rPr>
              <a:t> define all the inherited abstract methods, it must be abstract too</a:t>
            </a:r>
          </a:p>
          <a:p>
            <a:pPr eaLnBrk="1" hangingPunct="1"/>
            <a:r>
              <a:rPr lang="en-US" dirty="0">
                <a:latin typeface="Calibri"/>
                <a:cs typeface="Calibri"/>
              </a:rPr>
              <a:t>You can declare a class to be </a:t>
            </a:r>
            <a:r>
              <a:rPr lang="en-US" dirty="0">
                <a:solidFill>
                  <a:srgbClr val="E46C0A"/>
                </a:solidFill>
                <a:latin typeface="Calibri"/>
                <a:cs typeface="Calibri"/>
              </a:rPr>
              <a:t>abstract </a:t>
            </a:r>
            <a:r>
              <a:rPr lang="en-US" dirty="0">
                <a:latin typeface="Calibri"/>
                <a:cs typeface="Calibri"/>
              </a:rPr>
              <a:t>even if it does not contain any abstract methods</a:t>
            </a:r>
          </a:p>
          <a:p>
            <a:pPr lvl="1" eaLnBrk="1" hangingPunct="1"/>
            <a:r>
              <a:rPr lang="en-US" dirty="0">
                <a:latin typeface="Calibri"/>
                <a:cs typeface="Calibri"/>
              </a:rPr>
              <a:t>This just prevents the class from being instantiated</a:t>
            </a:r>
          </a:p>
        </p:txBody>
      </p:sp>
      <p:sp>
        <p:nvSpPr>
          <p:cNvPr id="2355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E6AFB58-377E-1744-B6E5-3255F15B8596}"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40543306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84</a:t>
            </a:fld>
            <a:endParaRPr lang="en-US" sz="1400">
              <a:latin typeface="Arial" charset="0"/>
            </a:endParaRP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type="body"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has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Tree>
    <p:extLst>
      <p:ext uri="{BB962C8B-B14F-4D97-AF65-F5344CB8AC3E}">
        <p14:creationId xmlns:p14="http://schemas.microsoft.com/office/powerpoint/2010/main" val="1756686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85</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class Shape { ... }</a:t>
            </a:r>
          </a:p>
          <a:p>
            <a:pPr marL="0" indent="0">
              <a:buNone/>
            </a:pPr>
            <a:r>
              <a:rPr lang="en-US" sz="1800" dirty="0">
                <a:solidFill>
                  <a:srgbClr val="000000"/>
                </a:solidFill>
                <a:latin typeface="Consolas"/>
                <a:cs typeface="Consolas"/>
              </a:rPr>
              <a:t>class Star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class Circle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Shape s;</a:t>
            </a:r>
          </a:p>
          <a:p>
            <a:pPr marL="0" indent="0">
              <a:buNone/>
            </a:pPr>
            <a:r>
              <a:rPr lang="en-US" sz="1800" dirty="0">
                <a:solidFill>
                  <a:srgbClr val="E46C0A"/>
                </a:solidFill>
                <a:latin typeface="Consolas"/>
                <a:cs typeface="Consolas"/>
              </a:rPr>
              <a:t>s = new Shape(); // Legal, but unwanted</a:t>
            </a: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r>
              <a:rPr lang="en-US" sz="1800" dirty="0">
                <a:solidFill>
                  <a:schemeClr val="accent6">
                    <a:lumMod val="75000"/>
                  </a:schemeClr>
                </a:solidFill>
                <a:latin typeface="Consolas"/>
                <a:cs typeface="Consolas"/>
              </a:rPr>
              <a:t>// Illegal, Shape does not have draw()</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 Illegal, Shape does not have draw()</a:t>
            </a:r>
          </a:p>
        </p:txBody>
      </p:sp>
    </p:spTree>
    <p:extLst>
      <p:ext uri="{BB962C8B-B14F-4D97-AF65-F5344CB8AC3E}">
        <p14:creationId xmlns:p14="http://schemas.microsoft.com/office/powerpoint/2010/main" val="2777708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86</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Same problem, another view</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 </a:t>
            </a:r>
            <a:r>
              <a:rPr lang="en-US" sz="1800" dirty="0">
                <a:solidFill>
                  <a:srgbClr val="E46C0A"/>
                </a:solidFill>
                <a:latin typeface="Consolas"/>
                <a:cs typeface="Consolas"/>
              </a:rPr>
              <a:t>// Illegal, Shape does not have draw()</a:t>
            </a:r>
          </a:p>
          <a:p>
            <a:pPr marL="0" indent="0">
              <a:buNone/>
            </a:pPr>
            <a:r>
              <a:rPr lang="en-US" sz="1800" dirty="0">
                <a:solidFill>
                  <a:srgbClr val="000000"/>
                </a:solidFill>
                <a:latin typeface="Consolas"/>
                <a:cs typeface="Consolas"/>
              </a:rPr>
              <a:t>}</a:t>
            </a:r>
          </a:p>
          <a:p>
            <a:pPr marL="0" indent="0">
              <a:buNone/>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3896775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87</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idx="1"/>
          </p:nvPr>
        </p:nvSpPr>
        <p:spPr/>
        <p:txBody>
          <a:bodyPr/>
          <a:lstStyle/>
          <a:p>
            <a:r>
              <a:rPr lang="it-IT" dirty="0" err="1"/>
              <a:t>Let’s</a:t>
            </a:r>
            <a:r>
              <a:rPr lang="it-IT" dirty="0"/>
              <a:t> suppose </a:t>
            </a:r>
            <a:r>
              <a:rPr lang="it-IT" dirty="0" err="1"/>
              <a:t>that</a:t>
            </a:r>
            <a:r>
              <a:rPr lang="it-IT" dirty="0"/>
              <a:t> </a:t>
            </a:r>
            <a:r>
              <a:rPr lang="it-IT" dirty="0" err="1"/>
              <a:t>all</a:t>
            </a:r>
            <a:r>
              <a:rPr lang="it-IT" dirty="0"/>
              <a:t> </a:t>
            </a:r>
            <a:r>
              <a:rPr lang="it-IT" dirty="0" err="1"/>
              <a:t>shapes</a:t>
            </a:r>
            <a:r>
              <a:rPr lang="it-IT" dirty="0"/>
              <a:t> must </a:t>
            </a:r>
            <a:r>
              <a:rPr lang="it-IT" dirty="0" err="1"/>
              <a:t>have</a:t>
            </a:r>
            <a:r>
              <a:rPr lang="it-IT" dirty="0"/>
              <a:t> </a:t>
            </a:r>
            <a:r>
              <a:rPr lang="it-IT" dirty="0" err="1"/>
              <a:t>two</a:t>
            </a:r>
            <a:r>
              <a:rPr lang="it-IT" dirty="0"/>
              <a:t> </a:t>
            </a:r>
            <a:r>
              <a:rPr lang="it-IT" dirty="0" err="1"/>
              <a:t>capabilities</a:t>
            </a:r>
            <a:r>
              <a:rPr lang="it-IT" dirty="0"/>
              <a:t>:</a:t>
            </a:r>
          </a:p>
          <a:p>
            <a:pPr lvl="1"/>
            <a:r>
              <a:rPr lang="it-IT" dirty="0" err="1"/>
              <a:t>Drawing</a:t>
            </a:r>
            <a:r>
              <a:rPr lang="it-IT" dirty="0"/>
              <a:t> </a:t>
            </a:r>
            <a:r>
              <a:rPr lang="it-IT" dirty="0" err="1"/>
              <a:t>their</a:t>
            </a:r>
            <a:r>
              <a:rPr lang="it-IT" dirty="0"/>
              <a:t> </a:t>
            </a:r>
            <a:r>
              <a:rPr lang="it-IT" dirty="0" err="1"/>
              <a:t>own</a:t>
            </a:r>
            <a:r>
              <a:rPr lang="it-IT" dirty="0"/>
              <a:t> </a:t>
            </a:r>
            <a:r>
              <a:rPr lang="it-IT" dirty="0" err="1"/>
              <a:t>shape</a:t>
            </a:r>
            <a:r>
              <a:rPr lang="it-IT" dirty="0"/>
              <a:t> [</a:t>
            </a:r>
            <a:r>
              <a:rPr lang="it-IT" dirty="0" err="1"/>
              <a:t>draw</a:t>
            </a:r>
            <a:r>
              <a:rPr lang="it-IT" dirty="0"/>
              <a:t>() </a:t>
            </a:r>
            <a:r>
              <a:rPr lang="it-IT" dirty="0" err="1"/>
              <a:t>method</a:t>
            </a:r>
            <a:r>
              <a:rPr lang="it-IT" dirty="0"/>
              <a:t>] </a:t>
            </a:r>
          </a:p>
          <a:p>
            <a:pPr lvl="1"/>
            <a:r>
              <a:rPr lang="it-IT" dirty="0" err="1"/>
              <a:t>Setting</a:t>
            </a:r>
            <a:r>
              <a:rPr lang="it-IT" dirty="0"/>
              <a:t> a </a:t>
            </a:r>
            <a:r>
              <a:rPr lang="it-IT" dirty="0" err="1"/>
              <a:t>unique</a:t>
            </a:r>
            <a:r>
              <a:rPr lang="it-IT" dirty="0"/>
              <a:t> ID [</a:t>
            </a:r>
            <a:r>
              <a:rPr lang="it-IT" dirty="0" err="1"/>
              <a:t>setID</a:t>
            </a:r>
            <a:r>
              <a:rPr lang="it-IT" dirty="0"/>
              <a:t>() </a:t>
            </a:r>
            <a:r>
              <a:rPr lang="it-IT" dirty="0" err="1"/>
              <a:t>method</a:t>
            </a:r>
            <a:r>
              <a:rPr lang="it-IT" dirty="0"/>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keep the Shape class abstract while providing a common implementation of the </a:t>
            </a:r>
            <a:r>
              <a:rPr lang="en-US" sz="1800" dirty="0" err="1"/>
              <a:t>setID</a:t>
            </a:r>
            <a:r>
              <a:rPr lang="en-US" sz="1800" dirty="0"/>
              <a:t>() method.</a:t>
            </a:r>
          </a:p>
          <a:p>
            <a:pPr marL="0" indent="0">
              <a:buNone/>
            </a:pPr>
            <a:endParaRPr lang="en-US" sz="1800" dirty="0"/>
          </a:p>
          <a:p>
            <a:pPr marL="0" indent="0">
              <a:buNone/>
            </a:pPr>
            <a:r>
              <a:rPr lang="en-US" sz="1800" dirty="0">
                <a:solidFill>
                  <a:schemeClr val="accent6">
                    <a:lumMod val="75000"/>
                  </a:schemeClr>
                </a:solidFill>
              </a:rPr>
              <a:t>Benefits</a:t>
            </a:r>
          </a:p>
          <a:p>
            <a:pPr>
              <a:buAutoNum type="arabicPeriod"/>
            </a:pPr>
            <a:r>
              <a:rPr lang="en-US" sz="1800" dirty="0"/>
              <a:t>Shape cannot be instantiated</a:t>
            </a:r>
          </a:p>
          <a:p>
            <a:pPr>
              <a:buAutoNum type="arabicPeriod"/>
            </a:pPr>
            <a:r>
              <a:rPr lang="en-US" sz="1800" dirty="0"/>
              <a:t>Shape subclasses can redefine draw()</a:t>
            </a:r>
          </a:p>
          <a:p>
            <a:pPr marL="0" indent="0">
              <a:buNone/>
            </a:pPr>
            <a:endParaRPr lang="en-US" sz="1800" dirty="0"/>
          </a:p>
          <a:p>
            <a:pPr marL="0" indent="0">
              <a:buNone/>
            </a:pPr>
            <a:r>
              <a:rPr lang="en-US" sz="1800" dirty="0">
                <a:solidFill>
                  <a:schemeClr val="accent6">
                    <a:lumMod val="75000"/>
                  </a:schemeClr>
                </a:solidFill>
              </a:rPr>
              <a:t>Drawbacks</a:t>
            </a:r>
          </a:p>
          <a:p>
            <a:pPr>
              <a:buFont typeface="+mj-lt"/>
              <a:buAutoNum type="arabicPeriod"/>
            </a:pPr>
            <a:r>
              <a:rPr lang="en-US" sz="1800" dirty="0"/>
              <a:t>We partially loose the possibility to define abstract concepts such as Shape. Now Shape contains code!</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abstract class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6" name="Slide Number Placeholder 3">
            <a:extLst>
              <a:ext uri="{FF2B5EF4-FFF2-40B4-BE49-F238E27FC236}">
                <a16:creationId xmlns:a16="http://schemas.microsoft.com/office/drawing/2014/main" id="{58FF59D1-59E1-924F-9BB2-58A1BC9D4EF8}"/>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Tree>
    <p:extLst>
      <p:ext uri="{BB962C8B-B14F-4D97-AF65-F5344CB8AC3E}">
        <p14:creationId xmlns:p14="http://schemas.microsoft.com/office/powerpoint/2010/main" val="332074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better</a:t>
            </a:r>
            <a:r>
              <a:rPr lang="it-IT" dirty="0"/>
              <a:t>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use a Shape</a:t>
            </a:r>
            <a:r>
              <a:rPr lang="en-US" sz="1800" dirty="0">
                <a:solidFill>
                  <a:schemeClr val="accent6">
                    <a:lumMod val="75000"/>
                  </a:schemeClr>
                </a:solidFill>
              </a:rPr>
              <a:t> Interface</a:t>
            </a:r>
            <a:r>
              <a:rPr lang="en-US" sz="1800" dirty="0"/>
              <a:t>. </a:t>
            </a:r>
          </a:p>
          <a:p>
            <a:r>
              <a:rPr lang="en-US" sz="1800" dirty="0">
                <a:solidFill>
                  <a:schemeClr val="accent6">
                    <a:lumMod val="75000"/>
                  </a:schemeClr>
                </a:solidFill>
              </a:rPr>
              <a:t>Interfaces are special classes for </a:t>
            </a:r>
            <a:r>
              <a:rPr lang="en-US" sz="1800" dirty="0">
                <a:solidFill>
                  <a:schemeClr val="accent6">
                    <a:lumMod val="75000"/>
                  </a:schemeClr>
                </a:solidFill>
                <a:cs typeface="Calibri"/>
              </a:rPr>
              <a:t>declaring methods without supplying implementations</a:t>
            </a:r>
            <a:endParaRPr lang="en-US" sz="1800" dirty="0">
              <a:solidFill>
                <a:schemeClr val="accent6">
                  <a:lumMod val="75000"/>
                </a:schemeClr>
              </a:solidFill>
              <a:latin typeface="Courier"/>
              <a:cs typeface="Courier"/>
            </a:endParaRPr>
          </a:p>
          <a:p>
            <a:r>
              <a:rPr lang="en-US" sz="1800" dirty="0">
                <a:solidFill>
                  <a:schemeClr val="accent6">
                    <a:lumMod val="75000"/>
                  </a:schemeClr>
                </a:solidFill>
                <a:cs typeface="Calibri"/>
              </a:rPr>
              <a:t>All their methods are implicitly public and abstract</a:t>
            </a:r>
          </a:p>
          <a:p>
            <a:r>
              <a:rPr lang="en-US" sz="1800" dirty="0">
                <a:cs typeface="Calibri"/>
              </a:rPr>
              <a:t>Interfaces cannot be instantiated because they do not contain actual code</a:t>
            </a:r>
          </a:p>
          <a:p>
            <a:r>
              <a:rPr lang="en-US" sz="1800" dirty="0">
                <a:cs typeface="Calibri"/>
              </a:rPr>
              <a:t>When a class implements an interface, </a:t>
            </a:r>
            <a:r>
              <a:rPr lang="en-US" sz="1800" dirty="0">
                <a:solidFill>
                  <a:srgbClr val="E46C0A"/>
                </a:solidFill>
                <a:cs typeface="Calibri"/>
              </a:rPr>
              <a:t>it promises to </a:t>
            </a:r>
            <a:r>
              <a:rPr lang="en-US" sz="1800" i="1" dirty="0">
                <a:solidFill>
                  <a:srgbClr val="E46C0A"/>
                </a:solidFill>
                <a:cs typeface="Calibri"/>
              </a:rPr>
              <a:t>define</a:t>
            </a:r>
            <a:r>
              <a:rPr lang="en-US" sz="1800" dirty="0">
                <a:solidFill>
                  <a:srgbClr val="E46C0A"/>
                </a:solidFill>
                <a:cs typeface="Calibri"/>
              </a:rPr>
              <a:t> all the methods </a:t>
            </a:r>
            <a:r>
              <a:rPr lang="en-US" sz="1800" i="1" dirty="0">
                <a:solidFill>
                  <a:srgbClr val="E46C0A"/>
                </a:solidFill>
                <a:cs typeface="Calibri"/>
              </a:rPr>
              <a:t>declared</a:t>
            </a:r>
            <a:r>
              <a:rPr lang="en-US" sz="1800" dirty="0">
                <a:solidFill>
                  <a:srgbClr val="E46C0A"/>
                </a:solidFill>
                <a:cs typeface="Calibri"/>
              </a:rPr>
              <a:t> in the interface</a:t>
            </a:r>
          </a:p>
          <a:p>
            <a:endParaRPr lang="en-US" sz="1800" dirty="0">
              <a:cs typeface="Calibri"/>
            </a:endParaRP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8" name="Down Arrow 7">
            <a:extLst>
              <a:ext uri="{FF2B5EF4-FFF2-40B4-BE49-F238E27FC236}">
                <a16:creationId xmlns:a16="http://schemas.microsoft.com/office/drawing/2014/main" id="{8E1CDF17-4E02-5B4C-ABD9-F7B22136D28A}"/>
              </a:ext>
            </a:extLst>
          </p:cNvPr>
          <p:cNvSpPr/>
          <p:nvPr/>
        </p:nvSpPr>
        <p:spPr>
          <a:xfrm>
            <a:off x="11395747" y="1601590"/>
            <a:ext cx="133672" cy="4661892"/>
          </a:xfrm>
          <a:prstGeom prst="down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1E64AD6F-EB50-6D47-B98A-EDD30881412F}"/>
              </a:ext>
            </a:extLst>
          </p:cNvPr>
          <p:cNvSpPr txBox="1"/>
          <p:nvPr/>
        </p:nvSpPr>
        <p:spPr>
          <a:xfrm>
            <a:off x="9122732" y="5941498"/>
            <a:ext cx="2017860" cy="369332"/>
          </a:xfrm>
          <a:prstGeom prst="rect">
            <a:avLst/>
          </a:prstGeom>
          <a:noFill/>
        </p:spPr>
        <p:txBody>
          <a:bodyPr wrap="none" rtlCol="0">
            <a:spAutoFit/>
          </a:bodyPr>
          <a:lstStyle/>
          <a:p>
            <a:r>
              <a:rPr lang="it-IT" dirty="0">
                <a:solidFill>
                  <a:schemeClr val="accent6">
                    <a:lumMod val="60000"/>
                    <a:lumOff val="40000"/>
                  </a:schemeClr>
                </a:solidFill>
              </a:rPr>
              <a:t>Level of </a:t>
            </a:r>
            <a:r>
              <a:rPr lang="it-IT" dirty="0" err="1">
                <a:solidFill>
                  <a:schemeClr val="accent6">
                    <a:lumMod val="60000"/>
                    <a:lumOff val="40000"/>
                  </a:schemeClr>
                </a:solidFill>
              </a:rPr>
              <a:t>abstraction</a:t>
            </a:r>
            <a:endParaRPr lang="it-IT"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90</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3600" dirty="0">
                <a:latin typeface="Calibri"/>
                <a:cs typeface="Calibri"/>
              </a:rPr>
              <a:t>Specialization and partial implementation</a:t>
            </a:r>
            <a:endParaRPr lang="en-US" sz="3200" dirty="0">
              <a:latin typeface="Calibri"/>
              <a:cs typeface="Calibri"/>
            </a:endParaRPr>
          </a:p>
        </p:txBody>
      </p:sp>
      <p:sp>
        <p:nvSpPr>
          <p:cNvPr id="44035"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Interfaces can be specialized</a:t>
            </a:r>
          </a:p>
          <a:p>
            <a:pPr lvl="1"/>
            <a:r>
              <a:rPr lang="en-US" dirty="0">
                <a:latin typeface="Calibri"/>
                <a:cs typeface="Calibri"/>
              </a:rPr>
              <a:t>Specializing an interface means adding new methods in derived interfaces. Overriding methods does not make sense in interfaces because code is absent.</a:t>
            </a:r>
          </a:p>
          <a:p>
            <a:pPr eaLnBrk="1" hangingPunct="1"/>
            <a:r>
              <a:rPr lang="en-US" dirty="0">
                <a:solidFill>
                  <a:schemeClr val="accent6">
                    <a:lumMod val="75000"/>
                  </a:schemeClr>
                </a:solidFill>
                <a:latin typeface="Calibri"/>
                <a:cs typeface="Calibri"/>
              </a:rPr>
              <a:t>Interfaces can be partially implemented</a:t>
            </a:r>
          </a:p>
          <a:p>
            <a:pPr lvl="1"/>
            <a:r>
              <a:rPr lang="en-US" dirty="0">
                <a:latin typeface="Calibri"/>
                <a:cs typeface="Calibri"/>
              </a:rPr>
              <a:t>Partial implementations of interfaces can be found in abstract classes. The unimplemented methods must be marked as abstract.</a:t>
            </a:r>
          </a:p>
          <a:p>
            <a:pPr eaLnBrk="1" hangingPunct="1"/>
            <a:endParaRPr lang="en-US" dirty="0">
              <a:latin typeface="Calibri"/>
              <a:cs typeface="Calibri"/>
            </a:endParaRPr>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91</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lnSpcReduction="10000"/>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br>
              <a:rPr lang="en-US" dirty="0">
                <a:latin typeface="Calibri"/>
                <a:cs typeface="Calibri"/>
              </a:rPr>
            </a:br>
            <a:r>
              <a:rPr lang="en-US" sz="2400" dirty="0">
                <a:latin typeface="Consolas"/>
                <a:cs typeface="Consolas"/>
              </a:rPr>
              <a:t>class Application </a:t>
            </a:r>
            <a:r>
              <a:rPr lang="en-US" sz="2400" dirty="0">
                <a:solidFill>
                  <a:schemeClr val="accent6">
                    <a:lumMod val="75000"/>
                  </a:schemeClr>
                </a:solidFill>
                <a:latin typeface="Consolas"/>
                <a:cs typeface="Consolas"/>
              </a:rPr>
              <a:t>extends</a:t>
            </a:r>
            <a:r>
              <a:rPr lang="en-US" sz="2400" dirty="0">
                <a:latin typeface="Consolas"/>
                <a:cs typeface="Consolas"/>
              </a:rPr>
              <a:t> </a:t>
            </a:r>
            <a:r>
              <a:rPr lang="en-US" sz="2400" dirty="0" err="1">
                <a:latin typeface="Consolas"/>
                <a:cs typeface="Consolas"/>
              </a:rPr>
              <a:t>JFrame</a:t>
            </a:r>
            <a:r>
              <a:rPr lang="en-US" sz="2400" dirty="0">
                <a:latin typeface="Consolas"/>
                <a:cs typeface="Consolas"/>
              </a:rPr>
              <a:t> </a:t>
            </a:r>
            <a:r>
              <a:rPr lang="en-US" sz="2400" dirty="0">
                <a:solidFill>
                  <a:schemeClr val="accent6">
                    <a:lumMod val="75000"/>
                  </a:schemeClr>
                </a:solidFill>
                <a:latin typeface="Consolas"/>
                <a:cs typeface="Consolas"/>
              </a:rPr>
              <a:t>implements</a:t>
            </a:r>
            <a:r>
              <a:rPr lang="en-US" sz="2400" dirty="0">
                <a:latin typeface="Consolas"/>
                <a:cs typeface="Consolas"/>
              </a:rPr>
              <a:t>  ActionListener, </a:t>
            </a:r>
            <a:r>
              <a:rPr lang="en-US" sz="2400" dirty="0" err="1">
                <a:latin typeface="Consolas"/>
                <a:cs typeface="Consolas"/>
              </a:rPr>
              <a:t>KeyListener</a:t>
            </a:r>
            <a:r>
              <a:rPr lang="en-US" sz="2400" dirty="0">
                <a:latin typeface="Consolas"/>
                <a:cs typeface="Consolas"/>
              </a:rPr>
              <a:t> {</a:t>
            </a:r>
            <a:br>
              <a:rPr lang="en-US" sz="2400" dirty="0">
                <a:latin typeface="Consolas"/>
                <a:cs typeface="Consolas"/>
              </a:rPr>
            </a:br>
            <a:r>
              <a:rPr lang="en-US" sz="2400" dirty="0">
                <a:latin typeface="Consolas"/>
                <a:cs typeface="Consolas"/>
              </a:rPr>
              <a:t>    ...</a:t>
            </a:r>
            <a:br>
              <a:rPr lang="en-US" sz="2400" dirty="0">
                <a:latin typeface="Consolas"/>
                <a:cs typeface="Consolas"/>
              </a:rPr>
            </a:br>
            <a:r>
              <a:rPr lang="en-US" sz="2400" dirty="0">
                <a:latin typeface="Consolas"/>
                <a:cs typeface="Consolas"/>
              </a:rPr>
              <a:t>}</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chemeClr val="accent6">
                    <a:lumMod val="75000"/>
                  </a:schemeClr>
                </a:solidFill>
                <a:latin typeface="Consolas"/>
                <a:cs typeface="Consolas"/>
              </a:rPr>
              <a:t>class</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class</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solidFill>
                  <a:srgbClr val="E46C0A"/>
                </a:solidFill>
                <a:latin typeface="Consolas"/>
                <a:cs typeface="Consolas"/>
              </a:rPr>
              <a:t>// </a:t>
            </a:r>
            <a:r>
              <a:rPr lang="it-IT" sz="1600" dirty="0" err="1">
                <a:solidFill>
                  <a:srgbClr val="E46C0A"/>
                </a:solidFill>
                <a:latin typeface="Consolas"/>
                <a:cs typeface="Consolas"/>
              </a:rPr>
              <a:t>Not</a:t>
            </a:r>
            <a:r>
              <a:rPr lang="it-IT" sz="1600" dirty="0">
                <a:solidFill>
                  <a:srgbClr val="E46C0A"/>
                </a:solidFill>
                <a:latin typeface="Consolas"/>
                <a:cs typeface="Consolas"/>
              </a:rPr>
              <a:t> </a:t>
            </a:r>
            <a:r>
              <a:rPr lang="it-IT" sz="1600" dirty="0" err="1">
                <a:solidFill>
                  <a:srgbClr val="E46C0A"/>
                </a:solidFill>
                <a:latin typeface="Consolas"/>
                <a:cs typeface="Consolas"/>
              </a:rPr>
              <a:t>allowed</a:t>
            </a:r>
            <a:r>
              <a:rPr lang="it-IT" sz="1600" dirty="0">
                <a:solidFill>
                  <a:srgbClr val="E46C0A"/>
                </a:solidFill>
                <a:latin typeface="Consolas"/>
                <a:cs typeface="Consolas"/>
              </a:rPr>
              <a:t> in Java!! </a:t>
            </a:r>
            <a:r>
              <a:rPr lang="it-IT" sz="1600" dirty="0" err="1">
                <a:solidFill>
                  <a:srgbClr val="E46C0A"/>
                </a:solidFill>
                <a:latin typeface="Consolas"/>
                <a:cs typeface="Consolas"/>
              </a:rPr>
              <a:t>Only</a:t>
            </a:r>
            <a:r>
              <a:rPr lang="it-IT" sz="1600" dirty="0">
                <a:solidFill>
                  <a:srgbClr val="E46C0A"/>
                </a:solidFill>
                <a:latin typeface="Consolas"/>
                <a:cs typeface="Consolas"/>
              </a:rPr>
              <a:t> </a:t>
            </a:r>
            <a:r>
              <a:rPr lang="it-IT" sz="1600" dirty="0" err="1">
                <a:solidFill>
                  <a:srgbClr val="E46C0A"/>
                </a:solidFill>
                <a:latin typeface="Consolas"/>
                <a:cs typeface="Consolas"/>
              </a:rPr>
              <a:t>one</a:t>
            </a:r>
            <a:r>
              <a:rPr lang="it-IT" sz="1600" dirty="0">
                <a:solidFill>
                  <a:srgbClr val="E46C0A"/>
                </a:solidFill>
                <a:latin typeface="Consolas"/>
                <a:cs typeface="Consolas"/>
              </a:rPr>
              <a:t> </a:t>
            </a:r>
            <a:r>
              <a:rPr lang="it-IT" sz="1600" dirty="0" err="1">
                <a:solidFill>
                  <a:srgbClr val="E46C0A"/>
                </a:solidFill>
                <a:latin typeface="Consolas"/>
                <a:cs typeface="Consolas"/>
              </a:rPr>
              <a:t>class</a:t>
            </a:r>
            <a:r>
              <a:rPr lang="it-IT" sz="1600" dirty="0">
                <a:solidFill>
                  <a:srgbClr val="E46C0A"/>
                </a:solidFill>
                <a:latin typeface="Consolas"/>
                <a:cs typeface="Consolas"/>
              </a:rPr>
              <a:t> can be </a:t>
            </a:r>
            <a:r>
              <a:rPr lang="it-IT" sz="1600" dirty="0" err="1">
                <a:solidFill>
                  <a:srgbClr val="E46C0A"/>
                </a:solidFill>
                <a:latin typeface="Consolas"/>
                <a:cs typeface="Consolas"/>
              </a:rPr>
              <a:t>extended</a:t>
            </a:r>
            <a:r>
              <a:rPr lang="it-IT" sz="1600" dirty="0">
                <a:solidFill>
                  <a:srgbClr val="E46C0A"/>
                </a:solidFill>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extends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lstStyle/>
          <a:p>
            <a:pPr eaLnBrk="1" hangingPunct="1"/>
            <a:r>
              <a:rPr lang="en-US" sz="2400" dirty="0" err="1">
                <a:solidFill>
                  <a:schemeClr val="accent6">
                    <a:lumMod val="75000"/>
                  </a:schemeClr>
                </a:solidFill>
                <a:latin typeface="Calibri"/>
                <a:cs typeface="Calibri"/>
              </a:rPr>
              <a:t>instanceof</a:t>
            </a:r>
            <a:r>
              <a:rPr lang="en-US" sz="2400" dirty="0">
                <a:solidFill>
                  <a:schemeClr val="accent6">
                    <a:lumMod val="75000"/>
                  </a:schemeClr>
                </a:solidFill>
                <a:latin typeface="Calibri"/>
                <a:cs typeface="Calibri"/>
              </a:rPr>
              <a:t> </a:t>
            </a:r>
            <a:r>
              <a:rPr lang="en-US" sz="2400" dirty="0">
                <a:latin typeface="Calibri"/>
                <a:cs typeface="Calibri"/>
              </a:rPr>
              <a:t>is a keyword that tells you whether a variable </a:t>
            </a:r>
            <a:br>
              <a:rPr lang="en-US" sz="2400" dirty="0">
                <a:latin typeface="Calibri"/>
                <a:cs typeface="Calibri"/>
              </a:rPr>
            </a:br>
            <a:r>
              <a:rPr lang="ja-JP" altLang="en-US" sz="2400" dirty="0">
                <a:latin typeface="Calibri"/>
                <a:cs typeface="Calibri"/>
              </a:rPr>
              <a:t>“</a:t>
            </a:r>
            <a:r>
              <a:rPr lang="en-US" altLang="ja-JP" sz="2400" dirty="0">
                <a:latin typeface="Calibri"/>
                <a:cs typeface="Calibri"/>
              </a:rPr>
              <a:t>is a</a:t>
            </a:r>
            <a:r>
              <a:rPr lang="ja-JP" altLang="en-US" sz="2400" dirty="0">
                <a:latin typeface="Calibri"/>
                <a:cs typeface="Calibri"/>
              </a:rPr>
              <a:t>”</a:t>
            </a:r>
            <a:r>
              <a:rPr lang="en-US" altLang="ja-JP" sz="2400" dirty="0">
                <a:latin typeface="Calibri"/>
                <a:cs typeface="Calibri"/>
              </a:rPr>
              <a:t> member of a class or interface</a:t>
            </a:r>
          </a:p>
          <a:p>
            <a:pPr eaLnBrk="1" hangingPunct="1"/>
            <a:r>
              <a:rPr lang="en-US" altLang="ja-JP" sz="2400" dirty="0">
                <a:latin typeface="Calibri"/>
                <a:cs typeface="Calibri"/>
              </a:rPr>
              <a:t>Membership of a class or interfaces can be translated with </a:t>
            </a:r>
            <a:r>
              <a:rPr lang="en-US" altLang="ja-JP" sz="2400" dirty="0">
                <a:solidFill>
                  <a:schemeClr val="accent6">
                    <a:lumMod val="75000"/>
                  </a:schemeClr>
                </a:solidFill>
                <a:latin typeface="Calibri"/>
                <a:cs typeface="Calibri"/>
              </a:rPr>
              <a:t>“has its methods implemented”</a:t>
            </a:r>
          </a:p>
          <a:p>
            <a:pPr lvl="1" eaLnBrk="1" hangingPunct="1">
              <a:buClr>
                <a:srgbClr val="FFFF99"/>
              </a:buClr>
              <a:buFont typeface="Wingdings" charset="0"/>
              <a:buNone/>
            </a:pPr>
            <a:endParaRPr lang="en-US" sz="1600" dirty="0">
              <a:latin typeface="Courier"/>
              <a:cs typeface="Courier"/>
            </a:endParaRPr>
          </a:p>
          <a:p>
            <a:pPr lvl="1" eaLnBrk="1" hangingPunct="1">
              <a:buClr>
                <a:srgbClr val="FFFF99"/>
              </a:buClr>
              <a:buFont typeface="Wingdings" charset="0"/>
              <a:buNone/>
            </a:pPr>
            <a:r>
              <a:rPr lang="en-US" sz="2000" dirty="0">
                <a:latin typeface="Consolas"/>
                <a:cs typeface="Consolas"/>
              </a:rPr>
              <a:t>class Dog extends Animal implements Pet {...} </a:t>
            </a:r>
          </a:p>
          <a:p>
            <a:pPr lvl="1" eaLnBrk="1" hangingPunct="1">
              <a:buClr>
                <a:srgbClr val="FFFF99"/>
              </a:buClr>
              <a:buFont typeface="Wingdings" charset="0"/>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Animal</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447</TotalTime>
  <Words>8791</Words>
  <Application>Microsoft Macintosh PowerPoint</Application>
  <PresentationFormat>Widescreen</PresentationFormat>
  <Paragraphs>1466</Paragraphs>
  <Slides>115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Upcasting</vt:lpstr>
      <vt:lpstr>Example</vt:lpstr>
      <vt:lpstr>Downcasting</vt:lpstr>
      <vt:lpstr>Example</vt:lpstr>
      <vt:lpstr>Example</vt:lpstr>
      <vt:lpstr>Runtime is evil</vt:lpstr>
      <vt:lpstr>Upcast to object</vt:lpstr>
      <vt:lpstr>Abstract Classes and Interfaces</vt:lpstr>
      <vt:lpstr>Abstract methods</vt:lpstr>
      <vt:lpstr>Abstract classes</vt:lpstr>
      <vt:lpstr>Abstract classes</vt:lpstr>
      <vt:lpstr>Why use abstract classes?</vt:lpstr>
      <vt:lpstr>A problem</vt:lpstr>
      <vt:lpstr>Same problem, another view</vt:lpstr>
      <vt:lpstr>A solution</vt:lpstr>
      <vt:lpstr>Another problem</vt:lpstr>
      <vt:lpstr>A solution</vt:lpstr>
      <vt:lpstr>A better solution</vt:lpstr>
      <vt:lpstr>Specialization and partial implementation</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34</cp:revision>
  <dcterms:created xsi:type="dcterms:W3CDTF">2021-09-29T20:20:40Z</dcterms:created>
  <dcterms:modified xsi:type="dcterms:W3CDTF">2022-02-14T14:43:50Z</dcterms:modified>
</cp:coreProperties>
</file>